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27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CDDFC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46" y="66"/>
      </p:cViewPr>
      <p:guideLst>
        <p:guide orient="horz" pos="2160"/>
        <p:guide pos="2880"/>
        <p:guide pos="340"/>
        <p:guide orient="horz" pos="3952"/>
        <p:guide pos="5420"/>
        <p:guide orient="horz" pos="278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97CC-053D-4E26-8FB3-D1BC6E497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057">
            <a:off x="4224509" y="5099516"/>
            <a:ext cx="706922" cy="998348"/>
          </a:xfrm>
          <a:prstGeom prst="rect">
            <a:avLst/>
          </a:prstGeom>
        </p:spPr>
      </p:pic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767592" y="4503319"/>
            <a:ext cx="1383836" cy="38589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Week 1 Day 1</a:t>
            </a: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2326822" y="4503319"/>
            <a:ext cx="1383836" cy="3858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Week 1 Day 2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3886052" y="4503319"/>
            <a:ext cx="1383836" cy="3858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Week 1 Day 3</a:t>
            </a:r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5445282" y="4503319"/>
            <a:ext cx="1383836" cy="3858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Week 1 Day 4</a:t>
            </a:r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7004514" y="4503319"/>
            <a:ext cx="1383836" cy="3858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Week 1 Day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33" y="707283"/>
            <a:ext cx="3728359" cy="3655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994">
            <a:off x="3649959" y="5030500"/>
            <a:ext cx="801733" cy="9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850619" y="1652895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b="1" dirty="0"/>
              <a:t>1. </a:t>
            </a:r>
            <a:r>
              <a:rPr lang="en-GB" dirty="0"/>
              <a:t>847 - 100 =</a:t>
            </a:r>
          </a:p>
          <a:p>
            <a:pPr>
              <a:spcAft>
                <a:spcPts val="3600"/>
              </a:spcAft>
            </a:pPr>
            <a:r>
              <a:rPr lang="en-GB" b="1" dirty="0"/>
              <a:t>2.</a:t>
            </a:r>
            <a:r>
              <a:rPr lang="en-GB" dirty="0"/>
              <a:t>           = 375 + 789 </a:t>
            </a:r>
          </a:p>
          <a:p>
            <a:pPr>
              <a:spcAft>
                <a:spcPts val="3600"/>
              </a:spcAft>
            </a:pPr>
            <a:r>
              <a:rPr lang="en-GB" b="1" dirty="0"/>
              <a:t>3. </a:t>
            </a:r>
            <a:r>
              <a:rPr lang="en-GB" dirty="0"/>
              <a:t>85 ÷ 5 =</a:t>
            </a:r>
          </a:p>
          <a:p>
            <a:pPr>
              <a:spcAft>
                <a:spcPts val="3600"/>
              </a:spcAft>
            </a:pPr>
            <a:r>
              <a:rPr lang="en-GB" b="1" dirty="0"/>
              <a:t>4. </a:t>
            </a:r>
            <a:r>
              <a:rPr lang="en-GB" dirty="0"/>
              <a:t>37 × 6 =</a:t>
            </a:r>
          </a:p>
          <a:p>
            <a:pPr>
              <a:spcAft>
                <a:spcPts val="3600"/>
              </a:spcAft>
            </a:pPr>
            <a:r>
              <a:rPr lang="en-GB" b="1" dirty="0"/>
              <a:t>5.</a:t>
            </a:r>
            <a:r>
              <a:rPr lang="en-GB" dirty="0"/>
              <a:t> 383.49 – 74.84 =</a:t>
            </a:r>
          </a:p>
          <a:p>
            <a:pPr>
              <a:spcAft>
                <a:spcPts val="3600"/>
              </a:spcAft>
            </a:pPr>
            <a:r>
              <a:rPr lang="en-GB" b="1" dirty="0"/>
              <a:t>6.</a:t>
            </a:r>
            <a:r>
              <a:rPr lang="en-GB" dirty="0"/>
              <a:t> 0.8 ÷ 10 =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5890" y="3701321"/>
            <a:ext cx="3732460" cy="239747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5890" y="765175"/>
            <a:ext cx="3732460" cy="27582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400876" y="488176"/>
            <a:ext cx="11047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>
                <a:latin typeface="Twinkl" pitchFamily="50" charset="0"/>
              </a:rPr>
              <a:t>Week 1 Day 1</a:t>
            </a:r>
            <a:endParaRPr lang="en-GB" sz="1200" b="1" dirty="0">
              <a:latin typeface="Twinkl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9" name="Reveal Answer 1"/>
          <p:cNvSpPr/>
          <p:nvPr/>
        </p:nvSpPr>
        <p:spPr>
          <a:xfrm>
            <a:off x="3336577" y="1745316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713" y="2398105"/>
            <a:ext cx="640705" cy="35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48075" y="1665996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747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8705" y="2391019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1164</a:t>
            </a:r>
          </a:p>
        </p:txBody>
      </p:sp>
      <p:sp>
        <p:nvSpPr>
          <p:cNvPr id="13" name="Reveal Answer 2"/>
          <p:cNvSpPr/>
          <p:nvPr/>
        </p:nvSpPr>
        <p:spPr>
          <a:xfrm>
            <a:off x="3336577" y="2437535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4" name="Reveal Answer 3"/>
          <p:cNvSpPr/>
          <p:nvPr/>
        </p:nvSpPr>
        <p:spPr>
          <a:xfrm>
            <a:off x="3336577" y="317640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7" name="Reveal Answer 4"/>
          <p:cNvSpPr/>
          <p:nvPr/>
        </p:nvSpPr>
        <p:spPr>
          <a:xfrm>
            <a:off x="3336577" y="391528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8" name="Reveal Answer 5"/>
          <p:cNvSpPr/>
          <p:nvPr/>
        </p:nvSpPr>
        <p:spPr>
          <a:xfrm>
            <a:off x="3336577" y="465415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9" name="Reveal Answer 6"/>
          <p:cNvSpPr/>
          <p:nvPr/>
        </p:nvSpPr>
        <p:spPr>
          <a:xfrm>
            <a:off x="3336577" y="5393030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00084" y="3092849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4684" y="3831723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222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3987" y="4570597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308.65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2353" y="530947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0.08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09737" y="855092"/>
            <a:ext cx="33892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  <a:p>
            <a:r>
              <a:rPr lang="en-GB" dirty="0"/>
              <a:t>Write the three missing digits to make this addition correct.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02526"/>
              </p:ext>
            </p:extLst>
          </p:nvPr>
        </p:nvGraphicFramePr>
        <p:xfrm>
          <a:off x="5378265" y="2191658"/>
          <a:ext cx="11029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4">
                  <a:extLst>
                    <a:ext uri="{9D8B030D-6E8A-4147-A177-3AD203B41FA5}">
                      <a16:colId xmlns:a16="http://schemas.microsoft.com/office/drawing/2014/main" val="1974136995"/>
                    </a:ext>
                  </a:extLst>
                </a:gridCol>
                <a:gridCol w="367664">
                  <a:extLst>
                    <a:ext uri="{9D8B030D-6E8A-4147-A177-3AD203B41FA5}">
                      <a16:colId xmlns:a16="http://schemas.microsoft.com/office/drawing/2014/main" val="351310688"/>
                    </a:ext>
                  </a:extLst>
                </a:gridCol>
                <a:gridCol w="367664">
                  <a:extLst>
                    <a:ext uri="{9D8B030D-6E8A-4147-A177-3AD203B41FA5}">
                      <a16:colId xmlns:a16="http://schemas.microsoft.com/office/drawing/2014/main" val="708446352"/>
                    </a:ext>
                  </a:extLst>
                </a:gridCol>
              </a:tblGrid>
              <a:tr h="30299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2581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49803"/>
                  </a:ext>
                </a:extLst>
              </a:tr>
              <a:tr h="30299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9235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101100" y="2584236"/>
            <a:ext cx="320922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50" charset="0"/>
              </a:rPr>
              <a:t>+</a:t>
            </a:r>
            <a:endParaRPr lang="en-GB" dirty="0"/>
          </a:p>
        </p:txBody>
      </p:sp>
      <p:sp>
        <p:nvSpPr>
          <p:cNvPr id="30" name="Reveal Answer 7"/>
          <p:cNvSpPr/>
          <p:nvPr/>
        </p:nvSpPr>
        <p:spPr>
          <a:xfrm>
            <a:off x="6897994" y="2585156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84851" y="218481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3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17644" y="2184815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8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58653" y="254691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7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9737" y="3829987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93928" y="4599000"/>
            <a:ext cx="32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15 × 6.1 = 91.5</a:t>
            </a:r>
          </a:p>
          <a:p>
            <a:pPr algn="ctr"/>
            <a:r>
              <a:rPr lang="en-GB" sz="2400" dirty="0"/>
              <a:t>Prove it!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98267" y="47619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9" y="511175"/>
            <a:ext cx="212442" cy="190080"/>
          </a:xfrm>
          <a:prstGeom prst="rect">
            <a:avLst/>
          </a:prstGeom>
        </p:spPr>
      </p:pic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771333" y="499288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0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30" grpId="0" animBg="1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762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55890" y="4014149"/>
            <a:ext cx="3732460" cy="20846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55890" y="765175"/>
            <a:ext cx="3732460" cy="316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400876" y="488176"/>
            <a:ext cx="11224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Week 1 Day 2</a:t>
            </a:r>
          </a:p>
        </p:txBody>
      </p:sp>
      <p:sp>
        <p:nvSpPr>
          <p:cNvPr id="4" name="Rectangle 3"/>
          <p:cNvSpPr/>
          <p:nvPr/>
        </p:nvSpPr>
        <p:spPr>
          <a:xfrm>
            <a:off x="867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9" name="Reveal Answer 1"/>
          <p:cNvSpPr/>
          <p:nvPr/>
        </p:nvSpPr>
        <p:spPr>
          <a:xfrm>
            <a:off x="3336577" y="169866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3" name="Reveal Answer 2"/>
          <p:cNvSpPr/>
          <p:nvPr/>
        </p:nvSpPr>
        <p:spPr>
          <a:xfrm>
            <a:off x="3336577" y="2437290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4" name="Reveal Answer 3"/>
          <p:cNvSpPr/>
          <p:nvPr/>
        </p:nvSpPr>
        <p:spPr>
          <a:xfrm>
            <a:off x="3336577" y="317591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7" name="Reveal Answer 4"/>
          <p:cNvSpPr/>
          <p:nvPr/>
        </p:nvSpPr>
        <p:spPr>
          <a:xfrm>
            <a:off x="3336577" y="3914548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8" name="Reveal Answer 5"/>
          <p:cNvSpPr/>
          <p:nvPr/>
        </p:nvSpPr>
        <p:spPr>
          <a:xfrm>
            <a:off x="3336577" y="465317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19" name="Reveal Answer 6"/>
          <p:cNvSpPr/>
          <p:nvPr/>
        </p:nvSpPr>
        <p:spPr>
          <a:xfrm>
            <a:off x="3343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09737" y="855092"/>
            <a:ext cx="338923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  <a:p>
            <a:r>
              <a:rPr lang="en-GB" dirty="0">
                <a:latin typeface="Twinkl" pitchFamily="50" charset="0"/>
              </a:rPr>
              <a:t>What is the difference between people who liked cats the most and dogs the most?</a:t>
            </a:r>
            <a:endParaRPr lang="en-GB" dirty="0"/>
          </a:p>
        </p:txBody>
      </p:sp>
      <p:sp>
        <p:nvSpPr>
          <p:cNvPr id="30" name="Reveal Answer 7"/>
          <p:cNvSpPr/>
          <p:nvPr/>
        </p:nvSpPr>
        <p:spPr>
          <a:xfrm>
            <a:off x="6897994" y="185175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09737" y="4099709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93928" y="4638427"/>
            <a:ext cx="32563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>
                <a:latin typeface="Twinkl" pitchFamily="50" charset="0"/>
              </a:rPr>
              <a:t> </a:t>
            </a:r>
            <a:r>
              <a:rPr lang="en-GB" sz="2400" dirty="0">
                <a:latin typeface="Twinkl" pitchFamily="50" charset="0"/>
              </a:rPr>
              <a:t>457        924      406    </a:t>
            </a:r>
          </a:p>
          <a:p>
            <a:r>
              <a:rPr lang="en-GB" dirty="0">
                <a:latin typeface="Twinkl" pitchFamily="50" charset="0"/>
              </a:rPr>
              <a:t>Which is the odd one out? Give your reasoning.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41270"/>
              </p:ext>
            </p:extLst>
          </p:nvPr>
        </p:nvGraphicFramePr>
        <p:xfrm>
          <a:off x="5256507" y="2167143"/>
          <a:ext cx="2306836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3418">
                  <a:extLst>
                    <a:ext uri="{9D8B030D-6E8A-4147-A177-3AD203B41FA5}">
                      <a16:colId xmlns:a16="http://schemas.microsoft.com/office/drawing/2014/main" val="3268830390"/>
                    </a:ext>
                  </a:extLst>
                </a:gridCol>
                <a:gridCol w="1153418">
                  <a:extLst>
                    <a:ext uri="{9D8B030D-6E8A-4147-A177-3AD203B41FA5}">
                      <a16:colId xmlns:a16="http://schemas.microsoft.com/office/drawing/2014/main" val="654553668"/>
                    </a:ext>
                  </a:extLst>
                </a:gridCol>
              </a:tblGrid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Animal</a:t>
                      </a:r>
                    </a:p>
                  </a:txBody>
                  <a:tcPr>
                    <a:solidFill>
                      <a:srgbClr val="18A0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Frequency</a:t>
                      </a:r>
                    </a:p>
                  </a:txBody>
                  <a:tcPr>
                    <a:solidFill>
                      <a:srgbClr val="18A0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624505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37 483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54520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04911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winkl" pitchFamily="50" charset="0"/>
                        </a:rPr>
                        <a:t>28</a:t>
                      </a:r>
                      <a:r>
                        <a:rPr lang="en-GB" sz="1600" baseline="0" dirty="0">
                          <a:latin typeface="Twinkl" pitchFamily="50" charset="0"/>
                        </a:rPr>
                        <a:t> 092</a:t>
                      </a:r>
                      <a:endParaRPr lang="en-GB" sz="1600" dirty="0">
                        <a:latin typeface="Twink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11146"/>
                  </a:ext>
                </a:extLst>
              </a:tr>
              <a:tr h="3185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Hamster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Twinkl" pitchFamily="50" charset="0"/>
                        </a:rPr>
                        <a:t>24</a:t>
                      </a:r>
                      <a:r>
                        <a:rPr lang="en-GB" sz="1600" baseline="0" dirty="0">
                          <a:latin typeface="Twinkl" pitchFamily="50" charset="0"/>
                        </a:rPr>
                        <a:t> 984</a:t>
                      </a:r>
                      <a:endParaRPr lang="en-GB" sz="1600" dirty="0">
                        <a:latin typeface="Twinkl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5717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763045" y="1749141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9391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0108" y="164692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1. 827 ÷ 1 =</a:t>
            </a:r>
          </a:p>
          <a:p>
            <a:pPr>
              <a:spcAft>
                <a:spcPts val="3600"/>
              </a:spcAft>
            </a:pPr>
            <a:r>
              <a:rPr lang="en-GB" dirty="0"/>
              <a:t>2.           = 462 - 284 </a:t>
            </a:r>
          </a:p>
          <a:p>
            <a:pPr>
              <a:spcAft>
                <a:spcPts val="3600"/>
              </a:spcAft>
            </a:pPr>
            <a:r>
              <a:rPr lang="en-GB" dirty="0"/>
              <a:t>3. 144 ÷ 9 =</a:t>
            </a:r>
          </a:p>
          <a:p>
            <a:pPr>
              <a:spcAft>
                <a:spcPts val="3600"/>
              </a:spcAft>
            </a:pPr>
            <a:r>
              <a:rPr lang="en-GB" dirty="0"/>
              <a:t>4. 27 × 36 = </a:t>
            </a:r>
          </a:p>
          <a:p>
            <a:pPr>
              <a:spcAft>
                <a:spcPts val="3600"/>
              </a:spcAft>
            </a:pPr>
            <a:r>
              <a:rPr lang="en-GB" dirty="0"/>
              <a:t>5. 384.48 + 85.47 =</a:t>
            </a:r>
          </a:p>
          <a:p>
            <a:pPr>
              <a:spcAft>
                <a:spcPts val="3600"/>
              </a:spcAft>
            </a:pPr>
            <a:r>
              <a:rPr lang="en-GB" dirty="0"/>
              <a:t>6. 1.08 × 10 =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85343" y="2379621"/>
            <a:ext cx="676358" cy="328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253332" y="235894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0179" y="1647689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827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04086" y="3114649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16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20725" y="3852201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972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96456" y="45695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469.95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03996" y="5317526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10.8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98267" y="47619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9" y="511175"/>
            <a:ext cx="212442" cy="190080"/>
          </a:xfrm>
          <a:prstGeom prst="rect">
            <a:avLst/>
          </a:prstGeom>
        </p:spPr>
      </p:pic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771333" y="499288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0" grpId="0" animBg="1"/>
      <p:bldP spid="11" grpId="0"/>
      <p:bldP spid="37" grpId="0"/>
      <p:bldP spid="16" grpId="0"/>
      <p:bldP spid="38" grpId="0"/>
      <p:bldP spid="39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55890" y="765175"/>
            <a:ext cx="3732460" cy="316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04987" y="1237779"/>
            <a:ext cx="3372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Write the two missing value to make these equivalent fractions correct.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5650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55890" y="4014149"/>
            <a:ext cx="3732460" cy="208464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400876" y="488176"/>
            <a:ext cx="1120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Week 1 Day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7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41" name="Reveal Answer 1"/>
          <p:cNvSpPr/>
          <p:nvPr/>
        </p:nvSpPr>
        <p:spPr>
          <a:xfrm>
            <a:off x="3335577" y="172171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2" name="Reveal Answer 2"/>
          <p:cNvSpPr/>
          <p:nvPr/>
        </p:nvSpPr>
        <p:spPr>
          <a:xfrm>
            <a:off x="3336577" y="245573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3" name="Reveal Answer 3"/>
          <p:cNvSpPr/>
          <p:nvPr/>
        </p:nvSpPr>
        <p:spPr>
          <a:xfrm>
            <a:off x="3336577" y="318974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4" name="Reveal Answer 4"/>
          <p:cNvSpPr/>
          <p:nvPr/>
        </p:nvSpPr>
        <p:spPr>
          <a:xfrm>
            <a:off x="3336577" y="392376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5" name="Reveal Answer 5"/>
          <p:cNvSpPr/>
          <p:nvPr/>
        </p:nvSpPr>
        <p:spPr>
          <a:xfrm>
            <a:off x="3336577" y="4657785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6" name="Reveal Answer 6"/>
          <p:cNvSpPr/>
          <p:nvPr/>
        </p:nvSpPr>
        <p:spPr>
          <a:xfrm>
            <a:off x="3343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04987" y="855092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</p:txBody>
      </p:sp>
      <p:sp>
        <p:nvSpPr>
          <p:cNvPr id="48" name="Reveal Answer 7"/>
          <p:cNvSpPr/>
          <p:nvPr/>
        </p:nvSpPr>
        <p:spPr>
          <a:xfrm>
            <a:off x="6780963" y="188625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795462" y="4080659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795462" y="4550393"/>
            <a:ext cx="32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Nikita says, “Adding two odd numbers always makes an even number. “</a:t>
            </a:r>
          </a:p>
          <a:p>
            <a:r>
              <a:rPr lang="en-GB" dirty="0">
                <a:latin typeface="Twinkl" pitchFamily="50" charset="0"/>
              </a:rPr>
              <a:t>Is she correct? Explain your reasoning.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0108" y="164692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1. 407 × 1 =</a:t>
            </a:r>
          </a:p>
          <a:p>
            <a:pPr>
              <a:spcAft>
                <a:spcPts val="3600"/>
              </a:spcAft>
            </a:pPr>
            <a:r>
              <a:rPr lang="en-GB" dirty="0"/>
              <a:t>2.           = 48 × 36 </a:t>
            </a:r>
          </a:p>
          <a:p>
            <a:pPr>
              <a:spcAft>
                <a:spcPts val="3600"/>
              </a:spcAft>
            </a:pPr>
            <a:r>
              <a:rPr lang="en-GB" dirty="0"/>
              <a:t>3. 486 ÷ 3 =</a:t>
            </a:r>
          </a:p>
          <a:p>
            <a:pPr>
              <a:spcAft>
                <a:spcPts val="3600"/>
              </a:spcAft>
            </a:pPr>
            <a:r>
              <a:rPr lang="en-GB" dirty="0"/>
              <a:t>4. 100 × 638 = </a:t>
            </a:r>
          </a:p>
          <a:p>
            <a:pPr>
              <a:spcAft>
                <a:spcPts val="3600"/>
              </a:spcAft>
            </a:pPr>
            <a:r>
              <a:rPr lang="en-GB" dirty="0"/>
              <a:t>5. 5 – 1.15 =</a:t>
            </a:r>
          </a:p>
          <a:p>
            <a:pPr>
              <a:spcAft>
                <a:spcPts val="3600"/>
              </a:spcAft>
            </a:pPr>
            <a:r>
              <a:rPr lang="en-GB" dirty="0"/>
              <a:t>6. 1320 ÷ 12 =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5343" y="2430421"/>
            <a:ext cx="676358" cy="3280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185342" y="239671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1728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76880" y="164367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407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04086" y="3114649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162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74502" y="3842183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63 800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089725" y="4580539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3.85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321705" y="5308244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110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65898" y="2345775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4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126831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040404" y="2952754"/>
            <a:ext cx="676358" cy="425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157890" y="2345775"/>
            <a:ext cx="64899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12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243575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371844" y="2876550"/>
            <a:ext cx="5035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110265" y="2823198"/>
            <a:ext cx="7492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24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220471" y="2823198"/>
            <a:ext cx="7492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36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276913" y="2400816"/>
            <a:ext cx="676358" cy="4253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777715" y="25719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=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95299" y="25719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dirty="0"/>
              <a:t>=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158765" y="2860448"/>
            <a:ext cx="368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210803" y="2295039"/>
            <a:ext cx="79693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solidFill>
                  <a:schemeClr val="accent5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82" name="Rectangle 81"/>
          <p:cNvSpPr/>
          <p:nvPr/>
        </p:nvSpPr>
        <p:spPr>
          <a:xfrm>
            <a:off x="998267" y="47619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9" y="511175"/>
            <a:ext cx="212442" cy="190080"/>
          </a:xfrm>
          <a:prstGeom prst="rect">
            <a:avLst/>
          </a:prstGeom>
        </p:spPr>
      </p:pic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771333" y="499288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6" grpId="0"/>
      <p:bldP spid="57" grpId="0"/>
      <p:bldP spid="58" grpId="0"/>
      <p:bldP spid="59" grpId="0"/>
      <p:bldP spid="78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55890" y="765176"/>
            <a:ext cx="3732460" cy="24245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04986" y="1237779"/>
            <a:ext cx="358336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3 pencils and a ruler cost £2.60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2 pencils cost £1.50.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What is the cost of 1 ruler? 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>
              <a:spcAft>
                <a:spcPts val="1200"/>
              </a:spcAft>
            </a:pPr>
            <a:endParaRPr lang="en-GB" dirty="0">
              <a:latin typeface="Twinkl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650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55890" y="3303133"/>
            <a:ext cx="3732460" cy="279566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400876" y="488176"/>
            <a:ext cx="1130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Week 1 Day 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7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41" name="Reveal Answer 1"/>
          <p:cNvSpPr/>
          <p:nvPr/>
        </p:nvSpPr>
        <p:spPr>
          <a:xfrm>
            <a:off x="3335577" y="172171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2" name="Reveal Answer 2"/>
          <p:cNvSpPr/>
          <p:nvPr/>
        </p:nvSpPr>
        <p:spPr>
          <a:xfrm>
            <a:off x="3336577" y="2455731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3" name="Reveal Answer 3"/>
          <p:cNvSpPr/>
          <p:nvPr/>
        </p:nvSpPr>
        <p:spPr>
          <a:xfrm>
            <a:off x="3336577" y="318974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4" name="Reveal Answer 4"/>
          <p:cNvSpPr/>
          <p:nvPr/>
        </p:nvSpPr>
        <p:spPr>
          <a:xfrm>
            <a:off x="3336577" y="392376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5" name="Reveal Answer 5"/>
          <p:cNvSpPr/>
          <p:nvPr/>
        </p:nvSpPr>
        <p:spPr>
          <a:xfrm>
            <a:off x="3336577" y="4657785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6" name="Reveal Answer 6"/>
          <p:cNvSpPr/>
          <p:nvPr/>
        </p:nvSpPr>
        <p:spPr>
          <a:xfrm>
            <a:off x="3343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04987" y="855092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</p:txBody>
      </p:sp>
      <p:sp>
        <p:nvSpPr>
          <p:cNvPr id="48" name="Reveal Answer 7"/>
          <p:cNvSpPr/>
          <p:nvPr/>
        </p:nvSpPr>
        <p:spPr>
          <a:xfrm>
            <a:off x="5810560" y="278180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04986" y="3397007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04844" y="3844928"/>
            <a:ext cx="34674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" pitchFamily="50" charset="0"/>
              </a:rPr>
              <a:t>Pavel writes the number </a:t>
            </a:r>
            <a:r>
              <a:rPr lang="en-US" b="1" dirty="0">
                <a:latin typeface="Twinkl" pitchFamily="50" charset="0"/>
              </a:rPr>
              <a:t>31 097 </a:t>
            </a:r>
            <a:r>
              <a:rPr lang="en-US" dirty="0">
                <a:latin typeface="Twinkl" pitchFamily="50" charset="0"/>
              </a:rPr>
              <a:t>in words:</a:t>
            </a:r>
          </a:p>
          <a:p>
            <a:endParaRPr lang="en-US" dirty="0">
              <a:latin typeface="Twinkl" pitchFamily="50" charset="0"/>
            </a:endParaRPr>
          </a:p>
          <a:p>
            <a:endParaRPr lang="en-US" dirty="0">
              <a:latin typeface="Twinkl" pitchFamily="50" charset="0"/>
            </a:endParaRPr>
          </a:p>
          <a:p>
            <a:endParaRPr lang="en-GB" dirty="0">
              <a:latin typeface="Twinkl" pitchFamily="50" charset="0"/>
            </a:endParaRPr>
          </a:p>
          <a:p>
            <a:r>
              <a:rPr lang="en-US" dirty="0">
                <a:latin typeface="Twinkl" pitchFamily="50" charset="0"/>
              </a:rPr>
              <a:t>Explain the mistakes and any common misconceptions.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40108" y="164692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1. 74 473 + 19 054 =</a:t>
            </a:r>
          </a:p>
          <a:p>
            <a:pPr>
              <a:spcAft>
                <a:spcPts val="3600"/>
              </a:spcAft>
            </a:pPr>
            <a:r>
              <a:rPr lang="en-GB" dirty="0"/>
              <a:t>2.            = 264 ÷ 11</a:t>
            </a:r>
          </a:p>
          <a:p>
            <a:pPr>
              <a:spcAft>
                <a:spcPts val="3600"/>
              </a:spcAft>
            </a:pPr>
            <a:r>
              <a:rPr lang="en-GB" dirty="0"/>
              <a:t>3. 85 × 5 =</a:t>
            </a:r>
          </a:p>
          <a:p>
            <a:pPr>
              <a:spcAft>
                <a:spcPts val="3600"/>
              </a:spcAft>
            </a:pPr>
            <a:r>
              <a:rPr lang="en-GB" dirty="0"/>
              <a:t>4. 37.5 – 12.35 =</a:t>
            </a:r>
          </a:p>
          <a:p>
            <a:pPr>
              <a:spcAft>
                <a:spcPts val="3600"/>
              </a:spcAft>
            </a:pPr>
            <a:r>
              <a:rPr lang="en-GB" dirty="0"/>
              <a:t>383.4 × 0 =</a:t>
            </a:r>
          </a:p>
          <a:p>
            <a:pPr>
              <a:spcAft>
                <a:spcPts val="3600"/>
              </a:spcAft>
            </a:pPr>
            <a:r>
              <a:rPr lang="en-GB" dirty="0"/>
              <a:t>6. 96 ÷ 4 =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5342" y="2396716"/>
            <a:ext cx="705097" cy="361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341595" y="23891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24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854685" y="164692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93 527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028040" y="3093339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425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485808" y="384492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25.15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089725" y="458053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977335" y="5301128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24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5175" y="2668420"/>
            <a:ext cx="6415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35p</a:t>
            </a:r>
            <a:endParaRPr lang="en-GB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0612" y="4536831"/>
            <a:ext cx="3453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winkl" pitchFamily="50" charset="0"/>
              </a:rPr>
              <a:t>Three thousand one hundred </a:t>
            </a:r>
            <a:br>
              <a:rPr lang="en-US" sz="1600" b="1" dirty="0">
                <a:latin typeface="Twinkl" pitchFamily="50" charset="0"/>
              </a:rPr>
            </a:br>
            <a:r>
              <a:rPr lang="en-US" sz="1600" b="1" dirty="0">
                <a:latin typeface="Twinkl" pitchFamily="50" charset="0"/>
              </a:rPr>
              <a:t>and ninety-seven</a:t>
            </a:r>
            <a:endParaRPr lang="en-GB" sz="1600" b="1" dirty="0">
              <a:latin typeface="Twinkl" pitchFamily="50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8267" y="47619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9" y="511175"/>
            <a:ext cx="212442" cy="190080"/>
          </a:xfrm>
          <a:prstGeom prst="rect">
            <a:avLst/>
          </a:prstGeom>
        </p:spPr>
      </p:pic>
      <p:sp>
        <p:nvSpPr>
          <p:cNvPr id="62" name="Rectangle 61">
            <a:hlinkClick r:id="rId3" action="ppaction://hlinksldjump"/>
          </p:cNvPr>
          <p:cNvSpPr/>
          <p:nvPr/>
        </p:nvSpPr>
        <p:spPr>
          <a:xfrm>
            <a:off x="771333" y="499288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9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6" grpId="0"/>
      <p:bldP spid="57" grpId="0"/>
      <p:bldP spid="58" grpId="0"/>
      <p:bldP spid="5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655890" y="765176"/>
            <a:ext cx="3732460" cy="24245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04986" y="1237779"/>
            <a:ext cx="35833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50" charset="0"/>
              </a:rPr>
              <a:t>A bag contains 1.2kg of flour.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Everyday George wants to use 50g to make pancakes.</a:t>
            </a:r>
          </a:p>
          <a:p>
            <a:r>
              <a:rPr lang="en-GB" dirty="0">
                <a:latin typeface="Twinkl" pitchFamily="50" charset="0"/>
              </a:rPr>
              <a:t>How many days will the bag of flour last?  </a:t>
            </a:r>
          </a:p>
          <a:p>
            <a:pPr>
              <a:spcAft>
                <a:spcPts val="1200"/>
              </a:spcAft>
            </a:pPr>
            <a:endParaRPr lang="en-GB" dirty="0">
              <a:latin typeface="Twinkl" pitchFamily="50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55650" y="765175"/>
            <a:ext cx="3715682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655890" y="3303133"/>
            <a:ext cx="3732460" cy="279566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400876" y="488176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Week 1 Day 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67398" y="855092"/>
            <a:ext cx="2944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Fluency</a:t>
            </a:r>
          </a:p>
          <a:p>
            <a:pPr>
              <a:spcAft>
                <a:spcPts val="1200"/>
              </a:spcAft>
            </a:pPr>
            <a:r>
              <a:rPr lang="en-GB" dirty="0"/>
              <a:t>Complete these questions.</a:t>
            </a:r>
          </a:p>
        </p:txBody>
      </p:sp>
      <p:sp>
        <p:nvSpPr>
          <p:cNvPr id="41" name="Reveal Answer 1"/>
          <p:cNvSpPr/>
          <p:nvPr/>
        </p:nvSpPr>
        <p:spPr>
          <a:xfrm>
            <a:off x="3335577" y="172171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2" name="Reveal Answer 2"/>
          <p:cNvSpPr/>
          <p:nvPr/>
        </p:nvSpPr>
        <p:spPr>
          <a:xfrm>
            <a:off x="3713301" y="2429193"/>
            <a:ext cx="628040" cy="31994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3" name="Reveal Answer 3"/>
          <p:cNvSpPr/>
          <p:nvPr/>
        </p:nvSpPr>
        <p:spPr>
          <a:xfrm>
            <a:off x="3336577" y="3189749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4" name="Reveal Answer 4"/>
          <p:cNvSpPr/>
          <p:nvPr/>
        </p:nvSpPr>
        <p:spPr>
          <a:xfrm>
            <a:off x="3336577" y="3923767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5" name="Reveal Answer 5"/>
          <p:cNvSpPr/>
          <p:nvPr/>
        </p:nvSpPr>
        <p:spPr>
          <a:xfrm>
            <a:off x="3336577" y="4657785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6" name="Reveal Answer 6"/>
          <p:cNvSpPr/>
          <p:nvPr/>
        </p:nvSpPr>
        <p:spPr>
          <a:xfrm>
            <a:off x="3343053" y="5391804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804987" y="855092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Problem Solving</a:t>
            </a:r>
          </a:p>
        </p:txBody>
      </p:sp>
      <p:sp>
        <p:nvSpPr>
          <p:cNvPr id="48" name="Reveal Answer 7"/>
          <p:cNvSpPr/>
          <p:nvPr/>
        </p:nvSpPr>
        <p:spPr>
          <a:xfrm>
            <a:off x="6499603" y="2621733"/>
            <a:ext cx="1005764" cy="2022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Reveal answer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04986" y="3397007"/>
            <a:ext cx="3389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Reasoning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04844" y="3844928"/>
            <a:ext cx="3467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Nikita compares the two numbers: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 </a:t>
            </a:r>
            <a:r>
              <a:rPr lang="en-GB" sz="2200" dirty="0">
                <a:latin typeface="Twinkl" pitchFamily="50" charset="0"/>
              </a:rPr>
              <a:t>723 405 &gt; 723 045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Twinkl" pitchFamily="50" charset="0"/>
              </a:rPr>
              <a:t>Identify and explain which digits Nikita has used to make this comparison.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40108" y="1646926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GB" dirty="0"/>
              <a:t>50 × 30 =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GB" dirty="0"/>
              <a:t>            </a:t>
            </a:r>
          </a:p>
          <a:p>
            <a:pPr marL="342900" indent="-342900">
              <a:spcAft>
                <a:spcPts val="3600"/>
              </a:spcAft>
              <a:buAutoNum type="arabicPeriod"/>
            </a:pPr>
            <a:r>
              <a:rPr lang="en-GB" dirty="0"/>
              <a:t>8.004 + 3.15 =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GB" dirty="0"/>
              <a:t>483 ÷ 3 = 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GB" dirty="0"/>
              <a:t>383.49 – 74.84 =</a:t>
            </a:r>
          </a:p>
          <a:p>
            <a:pPr marL="342900" indent="-342900">
              <a:spcAft>
                <a:spcPts val="3600"/>
              </a:spcAft>
              <a:buFont typeface="+mj-lt"/>
              <a:buAutoNum type="arabicPeriod"/>
            </a:pPr>
            <a:r>
              <a:rPr lang="en-GB" dirty="0"/>
              <a:t>83 ÷ 100 =</a:t>
            </a:r>
          </a:p>
          <a:p>
            <a:pPr>
              <a:spcAft>
                <a:spcPts val="3600"/>
              </a:spcAft>
            </a:pPr>
            <a:endParaRPr lang="en-GB" dirty="0"/>
          </a:p>
          <a:p>
            <a:pPr>
              <a:spcAft>
                <a:spcPts val="3600"/>
              </a:spcAft>
            </a:pP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1231998" y="2396716"/>
            <a:ext cx="837532" cy="361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1255833" y="2398994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33 245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5035" y="1646926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1500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44901" y="311886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11.154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175514" y="384492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161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44763" y="4574226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308.65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311626" y="5308244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0.83</a:t>
            </a:r>
          </a:p>
        </p:txBody>
      </p:sp>
      <p:sp>
        <p:nvSpPr>
          <p:cNvPr id="2" name="Rectangle 1"/>
          <p:cNvSpPr/>
          <p:nvPr/>
        </p:nvSpPr>
        <p:spPr>
          <a:xfrm>
            <a:off x="6443563" y="2519677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24 days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135" y="2397769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600"/>
              </a:spcAft>
            </a:pPr>
            <a:r>
              <a:rPr lang="en-GB" dirty="0"/>
              <a:t>= 34 034 -789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98267" y="476192"/>
            <a:ext cx="5613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winkl" pitchFamily="50" charset="0"/>
              </a:rPr>
              <a:t>Menu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39" y="511175"/>
            <a:ext cx="212442" cy="190080"/>
          </a:xfrm>
          <a:prstGeom prst="rect">
            <a:avLst/>
          </a:prstGeom>
        </p:spPr>
      </p:pic>
      <p:sp>
        <p:nvSpPr>
          <p:cNvPr id="36" name="Rectangle 35">
            <a:hlinkClick r:id="rId3" action="ppaction://hlinksldjump"/>
          </p:cNvPr>
          <p:cNvSpPr/>
          <p:nvPr/>
        </p:nvSpPr>
        <p:spPr>
          <a:xfrm>
            <a:off x="771333" y="499288"/>
            <a:ext cx="788306" cy="225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6" grpId="0"/>
      <p:bldP spid="57" grpId="0"/>
      <p:bldP spid="58" grpId="0"/>
      <p:bldP spid="5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108</TotalTime>
  <Words>583</Words>
  <Application>Microsoft Office PowerPoint</Application>
  <PresentationFormat>On-screen Show (4:3)</PresentationFormat>
  <Paragraphs>186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Twinkl</vt:lpstr>
      <vt:lpstr>Twinkl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Andy Heaps</cp:lastModifiedBy>
  <cp:revision>15</cp:revision>
  <dcterms:created xsi:type="dcterms:W3CDTF">2018-01-31T14:41:47Z</dcterms:created>
  <dcterms:modified xsi:type="dcterms:W3CDTF">2023-03-23T18:36:43Z</dcterms:modified>
</cp:coreProperties>
</file>