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assoon Infant Rg" panose="02000503030000020003" pitchFamily="50" charset="0"/>
      <p:regular r:id="rId16"/>
      <p:bold r:id="rId17"/>
    </p:embeddedFont>
    <p:embeddedFont>
      <p:font typeface="Script MT Bold" panose="03040602040607080904" pitchFamily="66" charset="0"/>
      <p:bold r:id="rId18"/>
    </p:embeddedFont>
    <p:embeddedFont>
      <p:font typeface="Twinkl" pitchFamily="2" charset="0"/>
      <p:regular r:id="rId19"/>
      <p:bold r:id="rId20"/>
    </p:embeddedFont>
    <p:embeddedFont>
      <p:font typeface="Twinkl SemiBold" pitchFamily="2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5">
          <p15:clr>
            <a:srgbClr val="A4A3A4"/>
          </p15:clr>
        </p15:guide>
        <p15:guide id="4" orient="horz" pos="3952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278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793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2CF"/>
    <a:srgbClr val="18A0DB"/>
    <a:srgbClr val="ACDDFC"/>
    <a:srgbClr val="DE1E5A"/>
    <a:srgbClr val="BC0105"/>
    <a:srgbClr val="4DB1E3"/>
    <a:srgbClr val="80C1E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384" y="102"/>
      </p:cViewPr>
      <p:guideLst>
        <p:guide orient="horz" pos="2160"/>
        <p:guide pos="2880"/>
        <p:guide pos="385"/>
        <p:guide orient="horz" pos="3952"/>
        <p:guide pos="5420"/>
        <p:guide orient="horz" pos="278"/>
        <p:guide pos="476"/>
        <p:guide orient="horz" pos="482"/>
        <p:guide orient="horz" pos="3793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9CA9CF-9178-477A-9BC7-CA54AB14AB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975B9-B203-45A6-BF34-74D647B29C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D071C7C-3335-43F1-A882-5C39451BCC48}" type="datetimeFigureOut">
              <a:rPr lang="en-GB"/>
              <a:pPr>
                <a:defRPr/>
              </a:pPr>
              <a:t>07/03/2020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C5354-5794-46CD-B1A1-63220BCDA4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A5BB0C-9CF7-465A-A689-F75949C9DAF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9EBC07-DB0B-49B5-9FFF-CED13C42C1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59BF75C-E996-434A-AEF0-7E4CBA3DAE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40249E-C040-4968-B121-585F60E6350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98F3F4-47C8-4C75-8D0E-E745FFDD1A7C}" type="datetimeFigureOut">
              <a:rPr lang="en-GB"/>
              <a:pPr>
                <a:defRPr/>
              </a:pPr>
              <a:t>07/03/2020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1DEB706-CFC1-4C1C-B0AF-75CEDB65E9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F7B2371-7BF6-4B5D-93E7-0B47907E7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890A08-8CA7-40E5-931A-D5E16F5376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0B9003-14F3-4BF5-81CB-42607A222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1D8DA8-24AB-469D-A87A-E56B8A5EF6F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5E729F-4787-4F37-BB87-656074C921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9C999543-9DB8-43C0-A4AD-51993DF9C7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B675F601-0BBD-4284-9A22-B061BD6390B5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8EA99AE-D765-44D0-8DB7-77C20ACF62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925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C4F3D0B6-1544-4861-B016-ED4CDC3FA1DB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09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43E8983E-198D-4E78-A7EB-3B8FB57FFD3A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2C20EE88-AE74-495B-BCAF-6D40E7B51421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CAD27E-F602-440E-A7F3-9A67CBB5BFA4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4525F9-B66E-4267-AE81-7D61D96E4AF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id="{7ADEB6E8-16C1-4904-8971-9406067EDE01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018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12A9490-83F9-491F-A1F9-90A506E7D3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216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31CF9AF-44D5-4549-8DD3-F0208838783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EFC99F-E7EC-4B3E-8318-321EEF808A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4">
            <a:extLst>
              <a:ext uri="{FF2B5EF4-FFF2-40B4-BE49-F238E27FC236}">
                <a16:creationId xmlns:a16="http://schemas.microsoft.com/office/drawing/2014/main" id="{0EB4EDD3-A2FA-4BCA-B008-0FBB17117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057">
            <a:off x="4224338" y="5099050"/>
            <a:ext cx="706437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F0F8FD8F-92CD-4E81-8E8B-BB230FE30CFD}"/>
              </a:ext>
            </a:extLst>
          </p:cNvPr>
          <p:cNvSpPr/>
          <p:nvPr/>
        </p:nvSpPr>
        <p:spPr>
          <a:xfrm>
            <a:off x="768350" y="4503738"/>
            <a:ext cx="1382713" cy="38576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2 Day 1</a:t>
            </a:r>
          </a:p>
        </p:txBody>
      </p:sp>
      <p:sp>
        <p:nvSpPr>
          <p:cNvPr id="9" name="Rounded Rectangle 8">
            <a:hlinkClick r:id="rId4" action="ppaction://hlinksldjump"/>
            <a:extLst>
              <a:ext uri="{FF2B5EF4-FFF2-40B4-BE49-F238E27FC236}">
                <a16:creationId xmlns:a16="http://schemas.microsoft.com/office/drawing/2014/main" id="{C08D5512-4EC0-477A-B8BD-24AFC94EA874}"/>
              </a:ext>
            </a:extLst>
          </p:cNvPr>
          <p:cNvSpPr/>
          <p:nvPr/>
        </p:nvSpPr>
        <p:spPr>
          <a:xfrm>
            <a:off x="2327275" y="4503738"/>
            <a:ext cx="1382713" cy="3857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2 Day 2</a:t>
            </a:r>
          </a:p>
        </p:txBody>
      </p:sp>
      <p:sp>
        <p:nvSpPr>
          <p:cNvPr id="10" name="Rounded Rectangle 9">
            <a:hlinkClick r:id="rId5" action="ppaction://hlinksldjump"/>
            <a:extLst>
              <a:ext uri="{FF2B5EF4-FFF2-40B4-BE49-F238E27FC236}">
                <a16:creationId xmlns:a16="http://schemas.microsoft.com/office/drawing/2014/main" id="{BE4D6DE2-138F-4298-B9D4-76A99792F2E2}"/>
              </a:ext>
            </a:extLst>
          </p:cNvPr>
          <p:cNvSpPr/>
          <p:nvPr/>
        </p:nvSpPr>
        <p:spPr>
          <a:xfrm>
            <a:off x="3886200" y="4503738"/>
            <a:ext cx="1384300" cy="3857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2 Day 3</a:t>
            </a:r>
          </a:p>
        </p:txBody>
      </p:sp>
      <p:sp>
        <p:nvSpPr>
          <p:cNvPr id="11" name="Rounded Rectangle 10">
            <a:hlinkClick r:id="rId6" action="ppaction://hlinksldjump"/>
            <a:extLst>
              <a:ext uri="{FF2B5EF4-FFF2-40B4-BE49-F238E27FC236}">
                <a16:creationId xmlns:a16="http://schemas.microsoft.com/office/drawing/2014/main" id="{0954A057-C343-4E5F-9C91-1C466DCC96A4}"/>
              </a:ext>
            </a:extLst>
          </p:cNvPr>
          <p:cNvSpPr/>
          <p:nvPr/>
        </p:nvSpPr>
        <p:spPr>
          <a:xfrm>
            <a:off x="5445125" y="4503738"/>
            <a:ext cx="1384300" cy="38576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2 Day 4</a:t>
            </a:r>
          </a:p>
        </p:txBody>
      </p:sp>
      <p:sp>
        <p:nvSpPr>
          <p:cNvPr id="12" name="Rounded Rectangle 11">
            <a:hlinkClick r:id="rId7" action="ppaction://hlinksldjump"/>
            <a:extLst>
              <a:ext uri="{FF2B5EF4-FFF2-40B4-BE49-F238E27FC236}">
                <a16:creationId xmlns:a16="http://schemas.microsoft.com/office/drawing/2014/main" id="{CACA3284-AA8E-4576-98D1-C23EE8CE65DE}"/>
              </a:ext>
            </a:extLst>
          </p:cNvPr>
          <p:cNvSpPr/>
          <p:nvPr/>
        </p:nvSpPr>
        <p:spPr>
          <a:xfrm>
            <a:off x="7004050" y="4503738"/>
            <a:ext cx="1384300" cy="38576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/>
              <a:t>Week 2 Day 5</a:t>
            </a:r>
          </a:p>
        </p:txBody>
      </p:sp>
      <p:pic>
        <p:nvPicPr>
          <p:cNvPr id="9224" name="Picture 3">
            <a:extLst>
              <a:ext uri="{FF2B5EF4-FFF2-40B4-BE49-F238E27FC236}">
                <a16:creationId xmlns:a16="http://schemas.microsoft.com/office/drawing/2014/main" id="{39C40A68-ED91-42AE-92A8-56D978696D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708025"/>
            <a:ext cx="372903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3">
            <a:extLst>
              <a:ext uri="{FF2B5EF4-FFF2-40B4-BE49-F238E27FC236}">
                <a16:creationId xmlns:a16="http://schemas.microsoft.com/office/drawing/2014/main" id="{8F2157B5-0AB7-42C4-B672-688DCF4932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8006">
            <a:off x="3649663" y="5030788"/>
            <a:ext cx="801687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F483C87-8527-459A-9898-F6D9F9450EDA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ADB280-C300-4B99-924F-0A6BED6C25BF}"/>
              </a:ext>
            </a:extLst>
          </p:cNvPr>
          <p:cNvSpPr/>
          <p:nvPr/>
        </p:nvSpPr>
        <p:spPr>
          <a:xfrm>
            <a:off x="4656138" y="3702050"/>
            <a:ext cx="3732212" cy="2397125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E0E131-F71C-485B-B8D0-266CAF944502}"/>
              </a:ext>
            </a:extLst>
          </p:cNvPr>
          <p:cNvSpPr/>
          <p:nvPr/>
        </p:nvSpPr>
        <p:spPr>
          <a:xfrm>
            <a:off x="4656138" y="765175"/>
            <a:ext cx="3732212" cy="275748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45" name="Rectangle 1">
            <a:extLst>
              <a:ext uri="{FF2B5EF4-FFF2-40B4-BE49-F238E27FC236}">
                <a16:creationId xmlns:a16="http://schemas.microsoft.com/office/drawing/2014/main" id="{2B1780CC-584F-4F79-AA7E-298F63CA8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22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Week 2 Day 1</a:t>
            </a:r>
          </a:p>
        </p:txBody>
      </p:sp>
      <p:sp>
        <p:nvSpPr>
          <p:cNvPr id="10246" name="Rectangle 3">
            <a:extLst>
              <a:ext uri="{FF2B5EF4-FFF2-40B4-BE49-F238E27FC236}">
                <a16:creationId xmlns:a16="http://schemas.microsoft.com/office/drawing/2014/main" id="{B1CEF0E3-0FBB-4E6C-A047-01CD32A345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Fluency</a:t>
            </a:r>
          </a:p>
        </p:txBody>
      </p:sp>
      <p:sp>
        <p:nvSpPr>
          <p:cNvPr id="9" name="Reveal Answer 1">
            <a:extLst>
              <a:ext uri="{FF2B5EF4-FFF2-40B4-BE49-F238E27FC236}">
                <a16:creationId xmlns:a16="http://schemas.microsoft.com/office/drawing/2014/main" id="{9408F894-F8BF-4E78-8202-4801897712CC}"/>
              </a:ext>
            </a:extLst>
          </p:cNvPr>
          <p:cNvSpPr/>
          <p:nvPr/>
        </p:nvSpPr>
        <p:spPr>
          <a:xfrm>
            <a:off x="3336925" y="174466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F552E-0373-49C0-A0F6-2578E5F3DAF0}"/>
              </a:ext>
            </a:extLst>
          </p:cNvPr>
          <p:cNvSpPr/>
          <p:nvPr/>
        </p:nvSpPr>
        <p:spPr>
          <a:xfrm>
            <a:off x="1204913" y="2398713"/>
            <a:ext cx="639762" cy="3492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1A75DF-8E1A-4982-B683-B033A325F599}"/>
              </a:ext>
            </a:extLst>
          </p:cNvPr>
          <p:cNvSpPr/>
          <p:nvPr/>
        </p:nvSpPr>
        <p:spPr>
          <a:xfrm>
            <a:off x="2751138" y="1657350"/>
            <a:ext cx="871537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31 024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53E992-0510-45FD-A61B-D32E8C1F7918}"/>
              </a:ext>
            </a:extLst>
          </p:cNvPr>
          <p:cNvSpPr/>
          <p:nvPr/>
        </p:nvSpPr>
        <p:spPr>
          <a:xfrm>
            <a:off x="1308100" y="2389188"/>
            <a:ext cx="4349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26</a:t>
            </a:r>
          </a:p>
        </p:txBody>
      </p:sp>
      <p:sp>
        <p:nvSpPr>
          <p:cNvPr id="13" name="Reveal Answer 2">
            <a:extLst>
              <a:ext uri="{FF2B5EF4-FFF2-40B4-BE49-F238E27FC236}">
                <a16:creationId xmlns:a16="http://schemas.microsoft.com/office/drawing/2014/main" id="{19DE29A0-EBFD-474A-A665-4F7B3386B560}"/>
              </a:ext>
            </a:extLst>
          </p:cNvPr>
          <p:cNvSpPr/>
          <p:nvPr/>
        </p:nvSpPr>
        <p:spPr>
          <a:xfrm>
            <a:off x="3336925" y="243681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" name="Reveal Answer 3">
            <a:extLst>
              <a:ext uri="{FF2B5EF4-FFF2-40B4-BE49-F238E27FC236}">
                <a16:creationId xmlns:a16="http://schemas.microsoft.com/office/drawing/2014/main" id="{943FC9F5-9B6F-4B2D-988C-99BD465CD4CF}"/>
              </a:ext>
            </a:extLst>
          </p:cNvPr>
          <p:cNvSpPr/>
          <p:nvPr/>
        </p:nvSpPr>
        <p:spPr>
          <a:xfrm>
            <a:off x="3336925" y="3176588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7" name="Reveal Answer 4">
            <a:extLst>
              <a:ext uri="{FF2B5EF4-FFF2-40B4-BE49-F238E27FC236}">
                <a16:creationId xmlns:a16="http://schemas.microsoft.com/office/drawing/2014/main" id="{9C415526-B09B-45FA-9A16-2933CC596EFC}"/>
              </a:ext>
            </a:extLst>
          </p:cNvPr>
          <p:cNvSpPr/>
          <p:nvPr/>
        </p:nvSpPr>
        <p:spPr>
          <a:xfrm>
            <a:off x="3336925" y="3914775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8" name="Reveal Answer 5">
            <a:extLst>
              <a:ext uri="{FF2B5EF4-FFF2-40B4-BE49-F238E27FC236}">
                <a16:creationId xmlns:a16="http://schemas.microsoft.com/office/drawing/2014/main" id="{E4974407-9A5C-48E2-BB3F-9516E8CF46D7}"/>
              </a:ext>
            </a:extLst>
          </p:cNvPr>
          <p:cNvSpPr/>
          <p:nvPr/>
        </p:nvSpPr>
        <p:spPr>
          <a:xfrm>
            <a:off x="3336925" y="465455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9" name="Reveal Answer 6">
            <a:extLst>
              <a:ext uri="{FF2B5EF4-FFF2-40B4-BE49-F238E27FC236}">
                <a16:creationId xmlns:a16="http://schemas.microsoft.com/office/drawing/2014/main" id="{17C2B1FE-6405-447E-ADE0-08C1369C4F15}"/>
              </a:ext>
            </a:extLst>
          </p:cNvPr>
          <p:cNvSpPr/>
          <p:nvPr/>
        </p:nvSpPr>
        <p:spPr>
          <a:xfrm>
            <a:off x="3336925" y="539273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0C7173-D62D-40B3-82DF-C87C49D9BDAF}"/>
              </a:ext>
            </a:extLst>
          </p:cNvPr>
          <p:cNvSpPr/>
          <p:nvPr/>
        </p:nvSpPr>
        <p:spPr>
          <a:xfrm>
            <a:off x="2100263" y="3092450"/>
            <a:ext cx="4397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315A04-EA11-40EB-842C-858F9F68CBE0}"/>
              </a:ext>
            </a:extLst>
          </p:cNvPr>
          <p:cNvSpPr/>
          <p:nvPr/>
        </p:nvSpPr>
        <p:spPr>
          <a:xfrm>
            <a:off x="2265363" y="3832225"/>
            <a:ext cx="7524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11 115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3DF1D9-E573-4891-8B39-152869059AD8}"/>
              </a:ext>
            </a:extLst>
          </p:cNvPr>
          <p:cNvSpPr/>
          <p:nvPr/>
        </p:nvSpPr>
        <p:spPr>
          <a:xfrm>
            <a:off x="2867025" y="4584700"/>
            <a:ext cx="81438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59.25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BD49A7-48D4-4F09-A9E1-DBA82E96F002}"/>
              </a:ext>
            </a:extLst>
          </p:cNvPr>
          <p:cNvSpPr/>
          <p:nvPr/>
        </p:nvSpPr>
        <p:spPr>
          <a:xfrm>
            <a:off x="2109788" y="5310188"/>
            <a:ext cx="5762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11.8</a:t>
            </a:r>
          </a:p>
        </p:txBody>
      </p:sp>
      <p:sp>
        <p:nvSpPr>
          <p:cNvPr id="10260" name="Rectangle 23">
            <a:extLst>
              <a:ext uri="{FF2B5EF4-FFF2-40B4-BE49-F238E27FC236}">
                <a16:creationId xmlns:a16="http://schemas.microsoft.com/office/drawing/2014/main" id="{EE2D980A-4C4F-4CF0-84A7-43108D5BC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30" name="Reveal Answer 7">
            <a:extLst>
              <a:ext uri="{FF2B5EF4-FFF2-40B4-BE49-F238E27FC236}">
                <a16:creationId xmlns:a16="http://schemas.microsoft.com/office/drawing/2014/main" id="{68007FAC-79AC-413C-8B59-E255C4C162C7}"/>
              </a:ext>
            </a:extLst>
          </p:cNvPr>
          <p:cNvSpPr/>
          <p:nvPr/>
        </p:nvSpPr>
        <p:spPr>
          <a:xfrm>
            <a:off x="5908675" y="2370138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0262" name="Rectangle 33">
            <a:extLst>
              <a:ext uri="{FF2B5EF4-FFF2-40B4-BE49-F238E27FC236}">
                <a16:creationId xmlns:a16="http://schemas.microsoft.com/office/drawing/2014/main" id="{C5464B14-63EC-47EA-92EF-89B4D5B9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3830638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0263" name="Rectangle 34">
            <a:extLst>
              <a:ext uri="{FF2B5EF4-FFF2-40B4-BE49-F238E27FC236}">
                <a16:creationId xmlns:a16="http://schemas.microsoft.com/office/drawing/2014/main" id="{0ECE52F9-C2FE-41BD-9F38-8917D7D21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138" y="4598988"/>
            <a:ext cx="37322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45.094 + 3.91 = 49.004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Prove it!</a:t>
            </a:r>
          </a:p>
        </p:txBody>
      </p:sp>
      <p:sp>
        <p:nvSpPr>
          <p:cNvPr id="10264" name="Rectangle 36">
            <a:extLst>
              <a:ext uri="{FF2B5EF4-FFF2-40B4-BE49-F238E27FC236}">
                <a16:creationId xmlns:a16="http://schemas.microsoft.com/office/drawing/2014/main" id="{B230D524-74F9-4AFB-A513-3713FFC32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0265" name="Picture 37">
            <a:extLst>
              <a:ext uri="{FF2B5EF4-FFF2-40B4-BE49-F238E27FC236}">
                <a16:creationId xmlns:a16="http://schemas.microsoft.com/office/drawing/2014/main" id="{7673EDBA-1192-45CA-B30E-49F44FD11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>
            <a:hlinkClick r:id="rId3" action="ppaction://hlinksldjump"/>
            <a:extLst>
              <a:ext uri="{FF2B5EF4-FFF2-40B4-BE49-F238E27FC236}">
                <a16:creationId xmlns:a16="http://schemas.microsoft.com/office/drawing/2014/main" id="{AEEE8E82-3C8B-4C7E-81B0-67BC229ED1E9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267" name="Rectangle 9">
            <a:extLst>
              <a:ext uri="{FF2B5EF4-FFF2-40B4-BE49-F238E27FC236}">
                <a16:creationId xmlns:a16="http://schemas.microsoft.com/office/drawing/2014/main" id="{713D3C3D-CE7F-4BCE-9F92-97CBBF673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238" y="1181100"/>
            <a:ext cx="279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these questions.</a:t>
            </a:r>
          </a:p>
        </p:txBody>
      </p:sp>
      <p:sp>
        <p:nvSpPr>
          <p:cNvPr id="10268" name="Rectangle 10">
            <a:extLst>
              <a:ext uri="{FF2B5EF4-FFF2-40B4-BE49-F238E27FC236}">
                <a16:creationId xmlns:a16="http://schemas.microsoft.com/office/drawing/2014/main" id="{DB40AE67-2381-4A0D-970D-BF0C2A852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1333500"/>
            <a:ext cx="3678237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200">
                <a:solidFill>
                  <a:schemeClr val="tx1"/>
                </a:solidFill>
              </a:rPr>
              <a:t>3n + 17 = 80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the value of n?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A05FC2-4F13-46C4-AD32-449B73B06121}"/>
              </a:ext>
            </a:extLst>
          </p:cNvPr>
          <p:cNvSpPr/>
          <p:nvPr/>
        </p:nvSpPr>
        <p:spPr>
          <a:xfrm>
            <a:off x="6184900" y="2287588"/>
            <a:ext cx="4016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B36386-B449-4FC5-9806-A0F6F8417832}"/>
              </a:ext>
            </a:extLst>
          </p:cNvPr>
          <p:cNvSpPr/>
          <p:nvPr/>
        </p:nvSpPr>
        <p:spPr>
          <a:xfrm>
            <a:off x="869950" y="1670050"/>
            <a:ext cx="2444750" cy="406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1. 39 497 - 8473 =</a:t>
            </a:r>
          </a:p>
          <a:p>
            <a:pPr marL="342900" indent="-342900">
              <a:spcAft>
                <a:spcPts val="3600"/>
              </a:spcAft>
              <a:buFontTx/>
              <a:buAutoNum type="arabicPeriod" startAt="2"/>
              <a:defRPr/>
            </a:pPr>
            <a:r>
              <a:rPr lang="en-GB" dirty="0">
                <a:latin typeface="Twinkl" pitchFamily="50" charset="0"/>
              </a:rPr>
              <a:t>         = 78 ÷ 3 </a:t>
            </a:r>
          </a:p>
          <a:p>
            <a:pPr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3. 4² + 27 =</a:t>
            </a:r>
          </a:p>
          <a:p>
            <a:pPr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4. 247 × 45 =</a:t>
            </a:r>
            <a:endParaRPr lang="en-GB" dirty="0">
              <a:solidFill>
                <a:schemeClr val="accent4"/>
              </a:solidFill>
              <a:latin typeface="Twinkl" pitchFamily="50" charset="0"/>
            </a:endParaRPr>
          </a:p>
          <a:p>
            <a:pPr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5. 120.09 - 60.84 =</a:t>
            </a:r>
          </a:p>
          <a:p>
            <a:pPr marL="457200" indent="-457200"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6. </a:t>
            </a:r>
            <a:r>
              <a:rPr lang="en-GB" dirty="0"/>
              <a:t>11.8 × 1 </a:t>
            </a:r>
            <a:r>
              <a:rPr lang="en-GB" dirty="0">
                <a:latin typeface="Twinkl" pitchFamily="50" charset="0"/>
              </a:rPr>
              <a:t>=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2" grpId="0"/>
      <p:bldP spid="13" grpId="0" animBg="1"/>
      <p:bldP spid="14" grpId="0" animBg="1"/>
      <p:bldP spid="17" grpId="0" animBg="1"/>
      <p:bldP spid="18" grpId="0" animBg="1"/>
      <p:bldP spid="19" grpId="0" animBg="1"/>
      <p:bldP spid="20" grpId="0"/>
      <p:bldP spid="22" grpId="0"/>
      <p:bldP spid="23" grpId="0"/>
      <p:bldP spid="30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0B4CB2A-6028-432C-BF16-2935CC9C9D00}"/>
              </a:ext>
            </a:extLst>
          </p:cNvPr>
          <p:cNvSpPr/>
          <p:nvPr/>
        </p:nvSpPr>
        <p:spPr>
          <a:xfrm>
            <a:off x="738188" y="765175"/>
            <a:ext cx="3714750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E20099-DCAB-48F8-AC5B-36551BD5D798}"/>
              </a:ext>
            </a:extLst>
          </p:cNvPr>
          <p:cNvSpPr/>
          <p:nvPr/>
        </p:nvSpPr>
        <p:spPr>
          <a:xfrm>
            <a:off x="790575" y="1643063"/>
            <a:ext cx="2743200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1. 30 043 - 1000 =</a:t>
            </a:r>
          </a:p>
          <a:p>
            <a:pPr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2.            = 15 × 4.1 </a:t>
            </a:r>
          </a:p>
          <a:p>
            <a:pPr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3. 725 ÷ 25 =</a:t>
            </a:r>
            <a:endParaRPr lang="en-GB" dirty="0">
              <a:solidFill>
                <a:schemeClr val="accent4"/>
              </a:solidFill>
              <a:latin typeface="Twinkl" pitchFamily="50" charset="0"/>
            </a:endParaRPr>
          </a:p>
          <a:p>
            <a:pPr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4. 37 232 + 12 925  =</a:t>
            </a:r>
            <a:endParaRPr lang="en-GB" dirty="0">
              <a:solidFill>
                <a:schemeClr val="accent4"/>
              </a:solidFill>
              <a:latin typeface="Twinkl" pitchFamily="50" charset="0"/>
            </a:endParaRPr>
          </a:p>
          <a:p>
            <a:pPr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5. 383.49 + 74.84 =</a:t>
            </a:r>
            <a:endParaRPr lang="en-GB" dirty="0">
              <a:solidFill>
                <a:schemeClr val="accent4"/>
              </a:solidFill>
              <a:latin typeface="Twinkl" pitchFamily="50" charset="0"/>
            </a:endParaRPr>
          </a:p>
          <a:p>
            <a:pPr marL="457200" indent="-457200"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6. 1.042 ×</a:t>
            </a:r>
            <a:r>
              <a:rPr lang="en-GB" dirty="0">
                <a:latin typeface="Script MT Bold"/>
              </a:rPr>
              <a:t> </a:t>
            </a:r>
            <a:r>
              <a:rPr lang="en-GB" dirty="0">
                <a:latin typeface="Twinkl" pitchFamily="50" charset="0"/>
              </a:rPr>
              <a:t>10 =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3ED60-8902-4CD9-A310-7CA6C3EAD531}"/>
              </a:ext>
            </a:extLst>
          </p:cNvPr>
          <p:cNvSpPr/>
          <p:nvPr/>
        </p:nvSpPr>
        <p:spPr>
          <a:xfrm>
            <a:off x="4605338" y="4014788"/>
            <a:ext cx="3732212" cy="208438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A2A601-622E-4A38-80D4-AB58E4D05FDA}"/>
              </a:ext>
            </a:extLst>
          </p:cNvPr>
          <p:cNvSpPr/>
          <p:nvPr/>
        </p:nvSpPr>
        <p:spPr>
          <a:xfrm>
            <a:off x="4656138" y="765175"/>
            <a:ext cx="3732212" cy="3165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70" name="Rectangle 1">
            <a:extLst>
              <a:ext uri="{FF2B5EF4-FFF2-40B4-BE49-F238E27FC236}">
                <a16:creationId xmlns:a16="http://schemas.microsoft.com/office/drawing/2014/main" id="{530D308B-BA32-495B-BAC5-BE349BCA0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398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Week 2 Day 2</a:t>
            </a:r>
          </a:p>
        </p:txBody>
      </p:sp>
      <p:sp>
        <p:nvSpPr>
          <p:cNvPr id="11271" name="Rectangle 3">
            <a:extLst>
              <a:ext uri="{FF2B5EF4-FFF2-40B4-BE49-F238E27FC236}">
                <a16:creationId xmlns:a16="http://schemas.microsoft.com/office/drawing/2014/main" id="{6C3946DD-22F8-4F58-B980-B16BDE6E1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Fluency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these questions.</a:t>
            </a:r>
          </a:p>
        </p:txBody>
      </p:sp>
      <p:sp>
        <p:nvSpPr>
          <p:cNvPr id="9" name="Reveal Answer 1">
            <a:extLst>
              <a:ext uri="{FF2B5EF4-FFF2-40B4-BE49-F238E27FC236}">
                <a16:creationId xmlns:a16="http://schemas.microsoft.com/office/drawing/2014/main" id="{CF5A811A-FB11-4800-9C5B-248EE09766DC}"/>
              </a:ext>
            </a:extLst>
          </p:cNvPr>
          <p:cNvSpPr/>
          <p:nvPr/>
        </p:nvSpPr>
        <p:spPr>
          <a:xfrm>
            <a:off x="3336925" y="16986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" name="Reveal Answer 2">
            <a:extLst>
              <a:ext uri="{FF2B5EF4-FFF2-40B4-BE49-F238E27FC236}">
                <a16:creationId xmlns:a16="http://schemas.microsoft.com/office/drawing/2014/main" id="{804A771C-DD08-4F7C-979B-35C23FC8F9E5}"/>
              </a:ext>
            </a:extLst>
          </p:cNvPr>
          <p:cNvSpPr/>
          <p:nvPr/>
        </p:nvSpPr>
        <p:spPr>
          <a:xfrm>
            <a:off x="3336925" y="243681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" name="Reveal Answer 3">
            <a:extLst>
              <a:ext uri="{FF2B5EF4-FFF2-40B4-BE49-F238E27FC236}">
                <a16:creationId xmlns:a16="http://schemas.microsoft.com/office/drawing/2014/main" id="{F0EF307A-8BCF-474A-850A-1B6418064D41}"/>
              </a:ext>
            </a:extLst>
          </p:cNvPr>
          <p:cNvSpPr/>
          <p:nvPr/>
        </p:nvSpPr>
        <p:spPr>
          <a:xfrm>
            <a:off x="3336925" y="3176588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7" name="Reveal Answer 4">
            <a:extLst>
              <a:ext uri="{FF2B5EF4-FFF2-40B4-BE49-F238E27FC236}">
                <a16:creationId xmlns:a16="http://schemas.microsoft.com/office/drawing/2014/main" id="{87DC98C4-2C01-4ACB-A9C0-168D7351C6A6}"/>
              </a:ext>
            </a:extLst>
          </p:cNvPr>
          <p:cNvSpPr/>
          <p:nvPr/>
        </p:nvSpPr>
        <p:spPr>
          <a:xfrm>
            <a:off x="3336925" y="391477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8" name="Reveal Answer 5">
            <a:extLst>
              <a:ext uri="{FF2B5EF4-FFF2-40B4-BE49-F238E27FC236}">
                <a16:creationId xmlns:a16="http://schemas.microsoft.com/office/drawing/2014/main" id="{735C0B39-B49B-4F9A-86E0-326EFA10183F}"/>
              </a:ext>
            </a:extLst>
          </p:cNvPr>
          <p:cNvSpPr/>
          <p:nvPr/>
        </p:nvSpPr>
        <p:spPr>
          <a:xfrm>
            <a:off x="3336925" y="4652963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9" name="Reveal Answer 6">
            <a:extLst>
              <a:ext uri="{FF2B5EF4-FFF2-40B4-BE49-F238E27FC236}">
                <a16:creationId xmlns:a16="http://schemas.microsoft.com/office/drawing/2014/main" id="{8123545A-7F58-4483-97C8-F6C953E7221D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278" name="Rectangle 23">
            <a:extLst>
              <a:ext uri="{FF2B5EF4-FFF2-40B4-BE49-F238E27FC236}">
                <a16:creationId xmlns:a16="http://schemas.microsoft.com/office/drawing/2014/main" id="{7855B2B0-0756-481B-B00C-39F77B10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855663"/>
            <a:ext cx="3389312" cy="153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Problem Solving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 tower of 20 cubes is 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120mm tall.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Pavel takes  off 4 cubes.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How tall is the tower now?</a:t>
            </a:r>
          </a:p>
        </p:txBody>
      </p:sp>
      <p:sp>
        <p:nvSpPr>
          <p:cNvPr id="30" name="Reveal Answer 7">
            <a:extLst>
              <a:ext uri="{FF2B5EF4-FFF2-40B4-BE49-F238E27FC236}">
                <a16:creationId xmlns:a16="http://schemas.microsoft.com/office/drawing/2014/main" id="{D1A7A921-94D8-49C2-85B3-28863ABF72D1}"/>
              </a:ext>
            </a:extLst>
          </p:cNvPr>
          <p:cNvSpPr/>
          <p:nvPr/>
        </p:nvSpPr>
        <p:spPr>
          <a:xfrm>
            <a:off x="6019800" y="272891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1280" name="Rectangle 33">
            <a:extLst>
              <a:ext uri="{FF2B5EF4-FFF2-40B4-BE49-F238E27FC236}">
                <a16:creationId xmlns:a16="http://schemas.microsoft.com/office/drawing/2014/main" id="{FE1B22D3-F139-4E0F-A58F-97F631367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0113" y="4098925"/>
            <a:ext cx="3389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1281" name="Rectangle 34">
            <a:extLst>
              <a:ext uri="{FF2B5EF4-FFF2-40B4-BE49-F238E27FC236}">
                <a16:creationId xmlns:a16="http://schemas.microsoft.com/office/drawing/2014/main" id="{0831F30F-8361-4392-AFDB-740026AC6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4263" y="4638675"/>
            <a:ext cx="32559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45.35    32.05    37.01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is the odd one out? Give your reasoning.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00EDC5-0C29-4F31-A89B-0DFFB0DD825F}"/>
              </a:ext>
            </a:extLst>
          </p:cNvPr>
          <p:cNvSpPr/>
          <p:nvPr/>
        </p:nvSpPr>
        <p:spPr>
          <a:xfrm>
            <a:off x="6054725" y="2633663"/>
            <a:ext cx="833438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96mm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7BD4C2B-0CE5-4844-9CA7-597F049F6513}"/>
              </a:ext>
            </a:extLst>
          </p:cNvPr>
          <p:cNvSpPr/>
          <p:nvPr/>
        </p:nvSpPr>
        <p:spPr>
          <a:xfrm>
            <a:off x="1185863" y="2379663"/>
            <a:ext cx="676275" cy="328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EC1DD10-D0C2-4010-BBC4-7379BA849A53}"/>
              </a:ext>
            </a:extLst>
          </p:cNvPr>
          <p:cNvSpPr/>
          <p:nvPr/>
        </p:nvSpPr>
        <p:spPr>
          <a:xfrm>
            <a:off x="1254125" y="2359025"/>
            <a:ext cx="59531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61.5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410EF6-6F00-42B7-B040-65C6F46BD0B0}"/>
              </a:ext>
            </a:extLst>
          </p:cNvPr>
          <p:cNvSpPr/>
          <p:nvPr/>
        </p:nvSpPr>
        <p:spPr>
          <a:xfrm>
            <a:off x="2809875" y="1643063"/>
            <a:ext cx="9048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29 043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1453ED-A8D3-4A31-95A0-16BB104BD40E}"/>
              </a:ext>
            </a:extLst>
          </p:cNvPr>
          <p:cNvSpPr/>
          <p:nvPr/>
        </p:nvSpPr>
        <p:spPr>
          <a:xfrm>
            <a:off x="2241550" y="3109913"/>
            <a:ext cx="4349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29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E43FA6-D96D-40A8-871B-95E636CE9DC6}"/>
              </a:ext>
            </a:extLst>
          </p:cNvPr>
          <p:cNvSpPr/>
          <p:nvPr/>
        </p:nvSpPr>
        <p:spPr>
          <a:xfrm>
            <a:off x="2935288" y="3844925"/>
            <a:ext cx="855662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50 157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A61CEC8-9978-48FA-9BC6-162E7FE0D41A}"/>
              </a:ext>
            </a:extLst>
          </p:cNvPr>
          <p:cNvSpPr/>
          <p:nvPr/>
        </p:nvSpPr>
        <p:spPr>
          <a:xfrm>
            <a:off x="2897188" y="4568825"/>
            <a:ext cx="8921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458.33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B47AC54-D123-44B6-90A7-2FFED4C0BD69}"/>
              </a:ext>
            </a:extLst>
          </p:cNvPr>
          <p:cNvSpPr/>
          <p:nvPr/>
        </p:nvSpPr>
        <p:spPr>
          <a:xfrm>
            <a:off x="2392363" y="5303838"/>
            <a:ext cx="7493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10.42</a:t>
            </a:r>
          </a:p>
        </p:txBody>
      </p:sp>
      <p:sp>
        <p:nvSpPr>
          <p:cNvPr id="11290" name="Rectangle 41">
            <a:extLst>
              <a:ext uri="{FF2B5EF4-FFF2-40B4-BE49-F238E27FC236}">
                <a16:creationId xmlns:a16="http://schemas.microsoft.com/office/drawing/2014/main" id="{96F5A2E8-5444-4A4C-B3D3-3753B2D1B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1291" name="Picture 42">
            <a:extLst>
              <a:ext uri="{FF2B5EF4-FFF2-40B4-BE49-F238E27FC236}">
                <a16:creationId xmlns:a16="http://schemas.microsoft.com/office/drawing/2014/main" id="{A6432841-FF87-4A36-8E64-0B92E24C9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43">
            <a:hlinkClick r:id="rId3" action="ppaction://hlinksldjump"/>
            <a:extLst>
              <a:ext uri="{FF2B5EF4-FFF2-40B4-BE49-F238E27FC236}">
                <a16:creationId xmlns:a16="http://schemas.microsoft.com/office/drawing/2014/main" id="{2F548437-6837-485F-944A-076D0EA12F09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30" grpId="0" animBg="1"/>
      <p:bldP spid="11" grpId="0"/>
      <p:bldP spid="37" grpId="0"/>
      <p:bldP spid="16" grpId="0"/>
      <p:bldP spid="38" grpId="0"/>
      <p:bldP spid="39" grpId="0"/>
      <p:bldP spid="25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CF9AADF7-F573-41DB-B026-96E63F93FB42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DE02F6-7A21-41FD-8E24-A401254F2032}"/>
              </a:ext>
            </a:extLst>
          </p:cNvPr>
          <p:cNvSpPr/>
          <p:nvPr/>
        </p:nvSpPr>
        <p:spPr>
          <a:xfrm>
            <a:off x="844550" y="1643063"/>
            <a:ext cx="4572000" cy="40624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Aft>
                <a:spcPts val="3600"/>
              </a:spcAft>
              <a:buFontTx/>
              <a:buAutoNum type="arabicPeriod"/>
              <a:defRPr/>
            </a:pPr>
            <a:r>
              <a:rPr lang="en-GB" dirty="0">
                <a:latin typeface="Twinkl" pitchFamily="50" charset="0"/>
              </a:rPr>
              <a:t>384 + 245 =</a:t>
            </a:r>
          </a:p>
          <a:p>
            <a:pPr marL="342900" indent="-342900">
              <a:spcAft>
                <a:spcPts val="3600"/>
              </a:spcAft>
              <a:buFontTx/>
              <a:buAutoNum type="arabicPeriod"/>
              <a:defRPr/>
            </a:pPr>
            <a:r>
              <a:rPr lang="en-GB" dirty="0">
                <a:latin typeface="Twinkl" pitchFamily="50" charset="0"/>
              </a:rPr>
              <a:t> </a:t>
            </a:r>
            <a:r>
              <a:rPr lang="en-GB" dirty="0">
                <a:solidFill>
                  <a:srgbClr val="FF0000"/>
                </a:solidFill>
                <a:latin typeface="Twinkl" pitchFamily="50" charset="0"/>
              </a:rPr>
              <a:t>       </a:t>
            </a:r>
            <a:r>
              <a:rPr lang="en-GB" dirty="0">
                <a:latin typeface="Twinkl" pitchFamily="50" charset="0"/>
              </a:rPr>
              <a:t> = 156 </a:t>
            </a:r>
            <a:r>
              <a:rPr lang="en-GB" dirty="0">
                <a:latin typeface="Script MT Bold"/>
              </a:rPr>
              <a:t>÷ </a:t>
            </a:r>
            <a:r>
              <a:rPr lang="en-GB" dirty="0">
                <a:latin typeface="Twinkl" pitchFamily="50" charset="0"/>
              </a:rPr>
              <a:t>6</a:t>
            </a:r>
          </a:p>
          <a:p>
            <a:pPr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3. 15% of 340 =</a:t>
            </a:r>
            <a:endParaRPr lang="en-GB" dirty="0">
              <a:solidFill>
                <a:schemeClr val="accent4"/>
              </a:solidFill>
              <a:latin typeface="Twinkl" pitchFamily="50" charset="0"/>
            </a:endParaRPr>
          </a:p>
          <a:p>
            <a:pPr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4. 100 × 634 =</a:t>
            </a:r>
            <a:endParaRPr lang="en-GB" dirty="0">
              <a:solidFill>
                <a:schemeClr val="accent4"/>
              </a:solidFill>
              <a:latin typeface="Twinkl" pitchFamily="50" charset="0"/>
            </a:endParaRPr>
          </a:p>
          <a:p>
            <a:pPr marL="457200" indent="-457200"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5. 38 332 - 9375 =</a:t>
            </a:r>
            <a:endParaRPr lang="en-GB" dirty="0">
              <a:solidFill>
                <a:schemeClr val="accent4"/>
              </a:solidFill>
              <a:latin typeface="Twinkl" pitchFamily="50" charset="0"/>
            </a:endParaRPr>
          </a:p>
          <a:p>
            <a:pPr marL="457200" indent="-457200">
              <a:spcAft>
                <a:spcPts val="3600"/>
              </a:spcAft>
              <a:defRPr/>
            </a:pPr>
            <a:r>
              <a:rPr lang="en-GB" dirty="0">
                <a:latin typeface="Twinkl" pitchFamily="50" charset="0"/>
              </a:rPr>
              <a:t>6. 4 ×</a:t>
            </a:r>
            <a:r>
              <a:rPr lang="en-GB" dirty="0">
                <a:latin typeface="Script MT Bold"/>
              </a:rPr>
              <a:t> </a:t>
            </a:r>
            <a:r>
              <a:rPr lang="en-GB" dirty="0">
                <a:latin typeface="Twinkl" pitchFamily="50" charset="0"/>
              </a:rPr>
              <a:t>10 × 8 = </a:t>
            </a:r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50DE44-7B23-40C6-9CC8-F1963F5E76DA}"/>
              </a:ext>
            </a:extLst>
          </p:cNvPr>
          <p:cNvSpPr/>
          <p:nvPr/>
        </p:nvSpPr>
        <p:spPr>
          <a:xfrm>
            <a:off x="4656138" y="765175"/>
            <a:ext cx="3732212" cy="3165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3" name="Rectangle 28">
            <a:extLst>
              <a:ext uri="{FF2B5EF4-FFF2-40B4-BE49-F238E27FC236}">
                <a16:creationId xmlns:a16="http://schemas.microsoft.com/office/drawing/2014/main" id="{06A8A94C-1979-4456-964D-5684EE335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1238250"/>
            <a:ext cx="3371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Write the three missing digits to make this subtraction correct.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E913DD-8C57-4B29-9711-3E1B76D9EDF6}"/>
              </a:ext>
            </a:extLst>
          </p:cNvPr>
          <p:cNvSpPr/>
          <p:nvPr/>
        </p:nvSpPr>
        <p:spPr>
          <a:xfrm>
            <a:off x="4656138" y="4014788"/>
            <a:ext cx="3732212" cy="208438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5" name="Rectangle 32">
            <a:extLst>
              <a:ext uri="{FF2B5EF4-FFF2-40B4-BE49-F238E27FC236}">
                <a16:creationId xmlns:a16="http://schemas.microsoft.com/office/drawing/2014/main" id="{2DDAFCD9-EFB0-4EB3-9D5D-CE9B4264E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382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Week 2 Day 3</a:t>
            </a:r>
          </a:p>
        </p:txBody>
      </p:sp>
      <p:sp>
        <p:nvSpPr>
          <p:cNvPr id="12296" name="Rectangle 39">
            <a:extLst>
              <a:ext uri="{FF2B5EF4-FFF2-40B4-BE49-F238E27FC236}">
                <a16:creationId xmlns:a16="http://schemas.microsoft.com/office/drawing/2014/main" id="{5D7F0913-E76C-4896-8FC2-1562DB3E4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Fluency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these questions.</a:t>
            </a:r>
          </a:p>
        </p:txBody>
      </p:sp>
      <p:sp>
        <p:nvSpPr>
          <p:cNvPr id="41" name="Reveal Answer 1">
            <a:extLst>
              <a:ext uri="{FF2B5EF4-FFF2-40B4-BE49-F238E27FC236}">
                <a16:creationId xmlns:a16="http://schemas.microsoft.com/office/drawing/2014/main" id="{30B2B7F9-3066-4244-9199-3008E814DE3C}"/>
              </a:ext>
            </a:extLst>
          </p:cNvPr>
          <p:cNvSpPr/>
          <p:nvPr/>
        </p:nvSpPr>
        <p:spPr>
          <a:xfrm>
            <a:off x="3335338" y="1722438"/>
            <a:ext cx="1006475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2" name="Reveal Answer 2">
            <a:extLst>
              <a:ext uri="{FF2B5EF4-FFF2-40B4-BE49-F238E27FC236}">
                <a16:creationId xmlns:a16="http://schemas.microsoft.com/office/drawing/2014/main" id="{DF80DC73-73CD-4AE8-B4DD-CC677E5964D1}"/>
              </a:ext>
            </a:extLst>
          </p:cNvPr>
          <p:cNvSpPr/>
          <p:nvPr/>
        </p:nvSpPr>
        <p:spPr>
          <a:xfrm>
            <a:off x="3336925" y="245586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3" name="Reveal Answer 3">
            <a:extLst>
              <a:ext uri="{FF2B5EF4-FFF2-40B4-BE49-F238E27FC236}">
                <a16:creationId xmlns:a16="http://schemas.microsoft.com/office/drawing/2014/main" id="{C3AFF424-91A1-43B1-928D-36FA33A0FC49}"/>
              </a:ext>
            </a:extLst>
          </p:cNvPr>
          <p:cNvSpPr/>
          <p:nvPr/>
        </p:nvSpPr>
        <p:spPr>
          <a:xfrm>
            <a:off x="3336925" y="318928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4" name="Reveal Answer 4">
            <a:extLst>
              <a:ext uri="{FF2B5EF4-FFF2-40B4-BE49-F238E27FC236}">
                <a16:creationId xmlns:a16="http://schemas.microsoft.com/office/drawing/2014/main" id="{04455C2E-66D9-414E-B4A2-2E617D7B9560}"/>
              </a:ext>
            </a:extLst>
          </p:cNvPr>
          <p:cNvSpPr/>
          <p:nvPr/>
        </p:nvSpPr>
        <p:spPr>
          <a:xfrm>
            <a:off x="3336925" y="39243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5" name="Reveal Answer 5">
            <a:extLst>
              <a:ext uri="{FF2B5EF4-FFF2-40B4-BE49-F238E27FC236}">
                <a16:creationId xmlns:a16="http://schemas.microsoft.com/office/drawing/2014/main" id="{F1A9AD7D-7C23-4C92-B8CF-9C0E307B6AC2}"/>
              </a:ext>
            </a:extLst>
          </p:cNvPr>
          <p:cNvSpPr/>
          <p:nvPr/>
        </p:nvSpPr>
        <p:spPr>
          <a:xfrm>
            <a:off x="3336925" y="46577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6" name="Reveal Answer 6">
            <a:extLst>
              <a:ext uri="{FF2B5EF4-FFF2-40B4-BE49-F238E27FC236}">
                <a16:creationId xmlns:a16="http://schemas.microsoft.com/office/drawing/2014/main" id="{9557BACE-00B2-4FD7-883C-FAEF665F4FF1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303" name="Rectangle 46">
            <a:extLst>
              <a:ext uri="{FF2B5EF4-FFF2-40B4-BE49-F238E27FC236}">
                <a16:creationId xmlns:a16="http://schemas.microsoft.com/office/drawing/2014/main" id="{182780CC-4CFA-416A-B5E2-6ABE07B94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48" name="Reveal Answer 7">
            <a:extLst>
              <a:ext uri="{FF2B5EF4-FFF2-40B4-BE49-F238E27FC236}">
                <a16:creationId xmlns:a16="http://schemas.microsoft.com/office/drawing/2014/main" id="{3B3924EC-2D30-4DE8-9A98-1694EC76B5F0}"/>
              </a:ext>
            </a:extLst>
          </p:cNvPr>
          <p:cNvSpPr/>
          <p:nvPr/>
        </p:nvSpPr>
        <p:spPr>
          <a:xfrm>
            <a:off x="7062788" y="2828925"/>
            <a:ext cx="1006475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2305" name="Rectangle 48">
            <a:extLst>
              <a:ext uri="{FF2B5EF4-FFF2-40B4-BE49-F238E27FC236}">
                <a16:creationId xmlns:a16="http://schemas.microsoft.com/office/drawing/2014/main" id="{ADAB0B3F-905F-4437-AEF6-2DAB9A24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079875"/>
            <a:ext cx="3389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2306" name="Rectangle 49">
            <a:extLst>
              <a:ext uri="{FF2B5EF4-FFF2-40B4-BE49-F238E27FC236}">
                <a16:creationId xmlns:a16="http://schemas.microsoft.com/office/drawing/2014/main" id="{62C1848F-13B7-4710-A0CC-9108355DE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5838" y="4456113"/>
            <a:ext cx="3255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George has to explain how to round 4.95 to the nearest tenth. Use the blank number line to help George.</a:t>
            </a:r>
          </a:p>
        </p:txBody>
      </p:sp>
      <p:sp>
        <p:nvSpPr>
          <p:cNvPr id="12307" name="Rectangle 51">
            <a:extLst>
              <a:ext uri="{FF2B5EF4-FFF2-40B4-BE49-F238E27FC236}">
                <a16:creationId xmlns:a16="http://schemas.microsoft.com/office/drawing/2014/main" id="{A56CBD58-5F29-4AC1-9DD2-844DBC311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4950" y="1282700"/>
            <a:ext cx="4572000" cy="480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1. 384 + 245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2.           = 156 ÷ 6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3. 15% of 340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4. 100 × 634 =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5. 38 332 - 9375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6. 4 × 10 × 8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9F8620E-1BD7-4B76-9678-C19BD5F8B0B9}"/>
              </a:ext>
            </a:extLst>
          </p:cNvPr>
          <p:cNvSpPr/>
          <p:nvPr/>
        </p:nvSpPr>
        <p:spPr>
          <a:xfrm>
            <a:off x="1185863" y="2430463"/>
            <a:ext cx="676275" cy="3286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4740280-74AB-4254-A9A0-60F2F82CF165}"/>
              </a:ext>
            </a:extLst>
          </p:cNvPr>
          <p:cNvSpPr/>
          <p:nvPr/>
        </p:nvSpPr>
        <p:spPr>
          <a:xfrm>
            <a:off x="1320800" y="2397125"/>
            <a:ext cx="4349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A5242C4-8641-4CB7-B664-3998E8BFA8DD}"/>
              </a:ext>
            </a:extLst>
          </p:cNvPr>
          <p:cNvSpPr/>
          <p:nvPr/>
        </p:nvSpPr>
        <p:spPr>
          <a:xfrm>
            <a:off x="2492375" y="1643063"/>
            <a:ext cx="582613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629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100F796-F470-42AE-9C22-396DED9B1C31}"/>
              </a:ext>
            </a:extLst>
          </p:cNvPr>
          <p:cNvSpPr/>
          <p:nvPr/>
        </p:nvSpPr>
        <p:spPr>
          <a:xfrm>
            <a:off x="2481263" y="3103563"/>
            <a:ext cx="4032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51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B49F834-6096-4A78-969E-4EC41D91A6EC}"/>
              </a:ext>
            </a:extLst>
          </p:cNvPr>
          <p:cNvSpPr/>
          <p:nvPr/>
        </p:nvSpPr>
        <p:spPr>
          <a:xfrm>
            <a:off x="2374900" y="3841750"/>
            <a:ext cx="9318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63 400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D8EB614-9062-4CAB-90CB-E2E154C386B5}"/>
              </a:ext>
            </a:extLst>
          </p:cNvPr>
          <p:cNvSpPr/>
          <p:nvPr/>
        </p:nvSpPr>
        <p:spPr>
          <a:xfrm>
            <a:off x="2782888" y="4575175"/>
            <a:ext cx="8763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28 957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D0529F1-1C5D-4B10-8F50-BB303713ACE7}"/>
              </a:ext>
            </a:extLst>
          </p:cNvPr>
          <p:cNvSpPr/>
          <p:nvPr/>
        </p:nvSpPr>
        <p:spPr>
          <a:xfrm>
            <a:off x="2320925" y="5308600"/>
            <a:ext cx="6429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320</a:t>
            </a:r>
          </a:p>
        </p:txBody>
      </p:sp>
      <p:sp>
        <p:nvSpPr>
          <p:cNvPr id="12315" name="Rectangle 81">
            <a:extLst>
              <a:ext uri="{FF2B5EF4-FFF2-40B4-BE49-F238E27FC236}">
                <a16:creationId xmlns:a16="http://schemas.microsoft.com/office/drawing/2014/main" id="{D92AB879-042D-4CED-A5D6-D4B350C34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2316" name="Picture 82">
            <a:extLst>
              <a:ext uri="{FF2B5EF4-FFF2-40B4-BE49-F238E27FC236}">
                <a16:creationId xmlns:a16="http://schemas.microsoft.com/office/drawing/2014/main" id="{88FEE0A2-696F-4CA2-BCBA-21DA8CDA7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83">
            <a:hlinkClick r:id="rId3" action="ppaction://hlinksldjump"/>
            <a:extLst>
              <a:ext uri="{FF2B5EF4-FFF2-40B4-BE49-F238E27FC236}">
                <a16:creationId xmlns:a16="http://schemas.microsoft.com/office/drawing/2014/main" id="{7DC96396-81A3-4DD4-9EC6-65B40C1FC50D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0F28784C-A81B-461A-B6E8-871563164C73}"/>
              </a:ext>
            </a:extLst>
          </p:cNvPr>
          <p:cNvGraphicFramePr>
            <a:graphicFrameLocks noGrp="1"/>
          </p:cNvGraphicFramePr>
          <p:nvPr/>
        </p:nvGraphicFramePr>
        <p:xfrm>
          <a:off x="5580063" y="2493963"/>
          <a:ext cx="1103312" cy="10969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771">
                  <a:extLst>
                    <a:ext uri="{9D8B030D-6E8A-4147-A177-3AD203B41FA5}">
                      <a16:colId xmlns:a16="http://schemas.microsoft.com/office/drawing/2014/main" val="1974136995"/>
                    </a:ext>
                  </a:extLst>
                </a:gridCol>
                <a:gridCol w="367771">
                  <a:extLst>
                    <a:ext uri="{9D8B030D-6E8A-4147-A177-3AD203B41FA5}">
                      <a16:colId xmlns:a16="http://schemas.microsoft.com/office/drawing/2014/main" val="351310688"/>
                    </a:ext>
                  </a:extLst>
                </a:gridCol>
                <a:gridCol w="367771">
                  <a:extLst>
                    <a:ext uri="{9D8B030D-6E8A-4147-A177-3AD203B41FA5}">
                      <a16:colId xmlns:a16="http://schemas.microsoft.com/office/drawing/2014/main" val="708446352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675" marB="45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91467" marR="91467" marT="45675" marB="45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675" marB="45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60258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67" marR="91467" marT="45675" marB="4567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91467" marR="91467" marT="45675" marB="45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67" marR="91467" marT="45675" marB="45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93498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91467" marR="91467" marT="45675" marB="4567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67" marR="91467" marT="45675" marB="4567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91467" marR="91467" marT="45675" marB="4567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89235"/>
                  </a:ext>
                </a:extLst>
              </a:tr>
            </a:tbl>
          </a:graphicData>
        </a:graphic>
      </p:graphicFrame>
      <p:sp>
        <p:nvSpPr>
          <p:cNvPr id="12336" name="Rectangle 59">
            <a:extLst>
              <a:ext uri="{FF2B5EF4-FFF2-40B4-BE49-F238E27FC236}">
                <a16:creationId xmlns:a16="http://schemas.microsoft.com/office/drawing/2014/main" id="{9ECACEF3-58AD-4F47-81F7-B192CC487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0" y="2886075"/>
            <a:ext cx="271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-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1EF8E97-62FC-4D08-8D5E-2C92548A841A}"/>
              </a:ext>
            </a:extLst>
          </p:cNvPr>
          <p:cNvSpPr/>
          <p:nvPr/>
        </p:nvSpPr>
        <p:spPr>
          <a:xfrm>
            <a:off x="5586413" y="2487613"/>
            <a:ext cx="304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7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A7923C4-8916-4E31-ADCB-F5B4F393A839}"/>
              </a:ext>
            </a:extLst>
          </p:cNvPr>
          <p:cNvSpPr/>
          <p:nvPr/>
        </p:nvSpPr>
        <p:spPr>
          <a:xfrm>
            <a:off x="6318250" y="2487613"/>
            <a:ext cx="32226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8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3CB1E82-F898-4009-946A-2891EED5700E}"/>
              </a:ext>
            </a:extLst>
          </p:cNvPr>
          <p:cNvSpPr/>
          <p:nvPr/>
        </p:nvSpPr>
        <p:spPr>
          <a:xfrm>
            <a:off x="5959475" y="2849563"/>
            <a:ext cx="3048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7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EE68BE6-1BE9-485D-AA44-A5E5666E2D46}"/>
              </a:ext>
            </a:extLst>
          </p:cNvPr>
          <p:cNvCxnSpPr/>
          <p:nvPr/>
        </p:nvCxnSpPr>
        <p:spPr>
          <a:xfrm>
            <a:off x="5010150" y="5913438"/>
            <a:ext cx="30273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0090B6A-20C8-42A8-9A42-CF80A270410A}"/>
              </a:ext>
            </a:extLst>
          </p:cNvPr>
          <p:cNvCxnSpPr/>
          <p:nvPr/>
        </p:nvCxnSpPr>
        <p:spPr>
          <a:xfrm flipV="1">
            <a:off x="5010150" y="5761038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177B70DD-4DF2-4BA8-AF7D-60E50F959BE2}"/>
              </a:ext>
            </a:extLst>
          </p:cNvPr>
          <p:cNvCxnSpPr/>
          <p:nvPr/>
        </p:nvCxnSpPr>
        <p:spPr>
          <a:xfrm flipV="1">
            <a:off x="8031163" y="5761038"/>
            <a:ext cx="0" cy="1524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4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FB717D2-62F1-4B2F-81C4-74182B8ABE97}"/>
              </a:ext>
            </a:extLst>
          </p:cNvPr>
          <p:cNvSpPr/>
          <p:nvPr/>
        </p:nvSpPr>
        <p:spPr>
          <a:xfrm>
            <a:off x="4656138" y="765175"/>
            <a:ext cx="3732212" cy="32289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5" name="Rectangle 28">
            <a:extLst>
              <a:ext uri="{FF2B5EF4-FFF2-40B4-BE49-F238E27FC236}">
                <a16:creationId xmlns:a16="http://schemas.microsoft.com/office/drawing/2014/main" id="{C035DD5A-A520-4873-BACF-DA3CE6B11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1238250"/>
            <a:ext cx="3582987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A study of 900 people found that 687 were right-handed, </a:t>
            </a:r>
            <a:br>
              <a:rPr lang="en-GB" altLang="en-US">
                <a:solidFill>
                  <a:schemeClr val="tx1"/>
                </a:solidFill>
                <a:latin typeface="+mn-lt"/>
              </a:rPr>
            </a:br>
            <a:r>
              <a:rPr lang="en-GB" altLang="en-US">
                <a:solidFill>
                  <a:schemeClr val="tx1"/>
                </a:solidFill>
                <a:latin typeface="+mn-lt"/>
              </a:rPr>
              <a:t>174 were left-handed and the remainder were ambidextrous (could use either hand).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How many people were ambidextrous?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4A4A739-E791-419D-929D-0816A67FAFF0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F672C0-CDE2-4319-9696-DAEBE676FF4A}"/>
              </a:ext>
            </a:extLst>
          </p:cNvPr>
          <p:cNvSpPr/>
          <p:nvPr/>
        </p:nvSpPr>
        <p:spPr>
          <a:xfrm>
            <a:off x="4656138" y="4125913"/>
            <a:ext cx="3732212" cy="197326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18" name="Rectangle 32">
            <a:extLst>
              <a:ext uri="{FF2B5EF4-FFF2-40B4-BE49-F238E27FC236}">
                <a16:creationId xmlns:a16="http://schemas.microsoft.com/office/drawing/2014/main" id="{32BF7BBE-D90F-4288-A7DB-36A059B6A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477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200" b="1">
                <a:solidFill>
                  <a:schemeClr val="tx1"/>
                </a:solidFill>
                <a:latin typeface="+mn-lt"/>
              </a:rPr>
              <a:t>Week 2 Day 4</a:t>
            </a:r>
          </a:p>
        </p:txBody>
      </p:sp>
      <p:sp>
        <p:nvSpPr>
          <p:cNvPr id="13319" name="Rectangle 39">
            <a:extLst>
              <a:ext uri="{FF2B5EF4-FFF2-40B4-BE49-F238E27FC236}">
                <a16:creationId xmlns:a16="http://schemas.microsoft.com/office/drawing/2014/main" id="{097C5069-037A-4F1C-A6D0-415A68DAA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200" b="1">
                <a:solidFill>
                  <a:schemeClr val="tx1"/>
                </a:solidFill>
                <a:latin typeface="+mn-lt"/>
              </a:rPr>
              <a:t>Fluency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altLang="en-US">
                <a:solidFill>
                  <a:schemeClr val="tx1"/>
                </a:solidFill>
                <a:latin typeface="+mn-lt"/>
              </a:rPr>
              <a:t>Complete these questions.</a:t>
            </a:r>
          </a:p>
        </p:txBody>
      </p:sp>
      <p:sp>
        <p:nvSpPr>
          <p:cNvPr id="41" name="Reveal Answer 1">
            <a:extLst>
              <a:ext uri="{FF2B5EF4-FFF2-40B4-BE49-F238E27FC236}">
                <a16:creationId xmlns:a16="http://schemas.microsoft.com/office/drawing/2014/main" id="{FA2D8D57-688D-4C77-AB2F-A7E8FBA34659}"/>
              </a:ext>
            </a:extLst>
          </p:cNvPr>
          <p:cNvSpPr/>
          <p:nvPr/>
        </p:nvSpPr>
        <p:spPr>
          <a:xfrm>
            <a:off x="3335338" y="1722438"/>
            <a:ext cx="1006475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2" name="Reveal Answer 2">
            <a:extLst>
              <a:ext uri="{FF2B5EF4-FFF2-40B4-BE49-F238E27FC236}">
                <a16:creationId xmlns:a16="http://schemas.microsoft.com/office/drawing/2014/main" id="{394CE7A5-FF49-4788-9542-E3BD4B1C9671}"/>
              </a:ext>
            </a:extLst>
          </p:cNvPr>
          <p:cNvSpPr/>
          <p:nvPr/>
        </p:nvSpPr>
        <p:spPr>
          <a:xfrm>
            <a:off x="3336925" y="2455863"/>
            <a:ext cx="1004888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3" name="Reveal Answer 3">
            <a:extLst>
              <a:ext uri="{FF2B5EF4-FFF2-40B4-BE49-F238E27FC236}">
                <a16:creationId xmlns:a16="http://schemas.microsoft.com/office/drawing/2014/main" id="{D2EC76CB-77C3-4AE9-B6C7-BDD6637A7590}"/>
              </a:ext>
            </a:extLst>
          </p:cNvPr>
          <p:cNvSpPr/>
          <p:nvPr/>
        </p:nvSpPr>
        <p:spPr>
          <a:xfrm>
            <a:off x="3336925" y="318928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4" name="Reveal Answer 4">
            <a:extLst>
              <a:ext uri="{FF2B5EF4-FFF2-40B4-BE49-F238E27FC236}">
                <a16:creationId xmlns:a16="http://schemas.microsoft.com/office/drawing/2014/main" id="{95FC929B-C059-4D96-88E9-DED5800882F3}"/>
              </a:ext>
            </a:extLst>
          </p:cNvPr>
          <p:cNvSpPr/>
          <p:nvPr/>
        </p:nvSpPr>
        <p:spPr>
          <a:xfrm>
            <a:off x="3336925" y="39243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5" name="Reveal Answer 5">
            <a:extLst>
              <a:ext uri="{FF2B5EF4-FFF2-40B4-BE49-F238E27FC236}">
                <a16:creationId xmlns:a16="http://schemas.microsoft.com/office/drawing/2014/main" id="{137F88FA-188B-4530-8DA8-EB6DDEC19073}"/>
              </a:ext>
            </a:extLst>
          </p:cNvPr>
          <p:cNvSpPr/>
          <p:nvPr/>
        </p:nvSpPr>
        <p:spPr>
          <a:xfrm>
            <a:off x="3336925" y="46577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6" name="Reveal Answer 6">
            <a:extLst>
              <a:ext uri="{FF2B5EF4-FFF2-40B4-BE49-F238E27FC236}">
                <a16:creationId xmlns:a16="http://schemas.microsoft.com/office/drawing/2014/main" id="{F1811FC4-888D-48FD-A77D-7D8A17E5CFB9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326" name="Rectangle 46">
            <a:extLst>
              <a:ext uri="{FF2B5EF4-FFF2-40B4-BE49-F238E27FC236}">
                <a16:creationId xmlns:a16="http://schemas.microsoft.com/office/drawing/2014/main" id="{56C263AA-D2BC-4521-819A-16A0BA7B4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200" b="1">
                <a:solidFill>
                  <a:schemeClr val="tx1"/>
                </a:solidFill>
                <a:latin typeface="+mn-lt"/>
              </a:rPr>
              <a:t>Problem Solving</a:t>
            </a:r>
          </a:p>
        </p:txBody>
      </p:sp>
      <p:sp>
        <p:nvSpPr>
          <p:cNvPr id="48" name="Reveal Answer 7">
            <a:extLst>
              <a:ext uri="{FF2B5EF4-FFF2-40B4-BE49-F238E27FC236}">
                <a16:creationId xmlns:a16="http://schemas.microsoft.com/office/drawing/2014/main" id="{8F9E7E21-0BDA-4E09-9621-F2BE94F68825}"/>
              </a:ext>
            </a:extLst>
          </p:cNvPr>
          <p:cNvSpPr/>
          <p:nvPr/>
        </p:nvSpPr>
        <p:spPr>
          <a:xfrm>
            <a:off x="6007100" y="3562350"/>
            <a:ext cx="1006475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3328" name="Rectangle 48">
            <a:extLst>
              <a:ext uri="{FF2B5EF4-FFF2-40B4-BE49-F238E27FC236}">
                <a16:creationId xmlns:a16="http://schemas.microsoft.com/office/drawing/2014/main" id="{A3FF6924-9761-4A15-B173-14753C61C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450" y="4146550"/>
            <a:ext cx="33893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2200" b="1">
                <a:solidFill>
                  <a:schemeClr val="tx1"/>
                </a:solidFill>
                <a:latin typeface="+mn-lt"/>
              </a:rPr>
              <a:t>Reasoning</a:t>
            </a:r>
          </a:p>
        </p:txBody>
      </p:sp>
      <p:sp>
        <p:nvSpPr>
          <p:cNvPr id="13329" name="Rectangle 49">
            <a:extLst>
              <a:ext uri="{FF2B5EF4-FFF2-40B4-BE49-F238E27FC236}">
                <a16:creationId xmlns:a16="http://schemas.microsoft.com/office/drawing/2014/main" id="{AF0C73A2-8A5C-4DB8-8EF0-87D4FB706C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863" y="4613275"/>
            <a:ext cx="34671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Pavel says, “I can use 4 × 23 to multiply 0.04 × 23.”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Explain how Pavel could use</a:t>
            </a:r>
            <a:br>
              <a:rPr lang="en-GB" altLang="en-US">
                <a:solidFill>
                  <a:schemeClr val="tx1"/>
                </a:solidFill>
              </a:rPr>
            </a:br>
            <a:r>
              <a:rPr lang="en-GB" altLang="en-US">
                <a:solidFill>
                  <a:schemeClr val="tx1"/>
                </a:solidFill>
              </a:rPr>
              <a:t>4 × 23 to multiply 0.04 × 23.</a:t>
            </a:r>
          </a:p>
        </p:txBody>
      </p:sp>
      <p:sp>
        <p:nvSpPr>
          <p:cNvPr id="13330" name="Rectangle 51">
            <a:extLst>
              <a:ext uri="{FF2B5EF4-FFF2-40B4-BE49-F238E27FC236}">
                <a16:creationId xmlns:a16="http://schemas.microsoft.com/office/drawing/2014/main" id="{0E40B1F1-D07E-41AC-8601-F06F50D44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46238"/>
            <a:ext cx="4572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1. 20% of 6920=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2.            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3. 485 ÷ 5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4.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5. 9434 - 7484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6.     ÷ 3 =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8F01708-9C53-41BC-8610-997A862F8B76}"/>
              </a:ext>
            </a:extLst>
          </p:cNvPr>
          <p:cNvSpPr/>
          <p:nvPr/>
        </p:nvSpPr>
        <p:spPr>
          <a:xfrm>
            <a:off x="1192213" y="2312988"/>
            <a:ext cx="1071562" cy="5032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992AF73-22A2-4B34-922F-58BB84493ED4}"/>
              </a:ext>
            </a:extLst>
          </p:cNvPr>
          <p:cNvSpPr/>
          <p:nvPr/>
        </p:nvSpPr>
        <p:spPr>
          <a:xfrm>
            <a:off x="2474913" y="1639888"/>
            <a:ext cx="738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1384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F0C927F-8823-4DE4-8FA9-AD73DC79CF02}"/>
              </a:ext>
            </a:extLst>
          </p:cNvPr>
          <p:cNvSpPr/>
          <p:nvPr/>
        </p:nvSpPr>
        <p:spPr>
          <a:xfrm>
            <a:off x="2138363" y="3125788"/>
            <a:ext cx="4286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97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DBE253E-61FB-45D9-A4A6-8A472D976EEC}"/>
              </a:ext>
            </a:extLst>
          </p:cNvPr>
          <p:cNvSpPr/>
          <p:nvPr/>
        </p:nvSpPr>
        <p:spPr>
          <a:xfrm>
            <a:off x="1993900" y="3836988"/>
            <a:ext cx="7175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2219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11AEB18-434E-4242-9755-600B13FD82A4}"/>
              </a:ext>
            </a:extLst>
          </p:cNvPr>
          <p:cNvSpPr/>
          <p:nvPr/>
        </p:nvSpPr>
        <p:spPr>
          <a:xfrm>
            <a:off x="2625725" y="4581525"/>
            <a:ext cx="677863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1950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4BE7F34-F407-4CEE-80B1-79D9EF557BDC}"/>
              </a:ext>
            </a:extLst>
          </p:cNvPr>
          <p:cNvSpPr/>
          <p:nvPr/>
        </p:nvSpPr>
        <p:spPr>
          <a:xfrm>
            <a:off x="5826125" y="3433763"/>
            <a:ext cx="1392238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39 people</a:t>
            </a:r>
          </a:p>
        </p:txBody>
      </p:sp>
      <p:sp>
        <p:nvSpPr>
          <p:cNvPr id="13337" name="Rectangle 50">
            <a:extLst>
              <a:ext uri="{FF2B5EF4-FFF2-40B4-BE49-F238E27FC236}">
                <a16:creationId xmlns:a16="http://schemas.microsoft.com/office/drawing/2014/main" id="{32FF1CF2-43CD-4046-B505-BE9E4AD88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GB" altLang="en-US" sz="1200" b="1">
                <a:solidFill>
                  <a:schemeClr val="tx1"/>
                </a:solidFill>
                <a:latin typeface="+mn-lt"/>
              </a:rPr>
              <a:t>Menu</a:t>
            </a:r>
          </a:p>
        </p:txBody>
      </p:sp>
      <p:pic>
        <p:nvPicPr>
          <p:cNvPr id="13338" name="Picture 60">
            <a:extLst>
              <a:ext uri="{FF2B5EF4-FFF2-40B4-BE49-F238E27FC236}">
                <a16:creationId xmlns:a16="http://schemas.microsoft.com/office/drawing/2014/main" id="{3AC80D07-516E-412E-B3AF-D6C77565DE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Rectangle 61">
            <a:hlinkClick r:id="rId3" action="ppaction://hlinksldjump"/>
            <a:extLst>
              <a:ext uri="{FF2B5EF4-FFF2-40B4-BE49-F238E27FC236}">
                <a16:creationId xmlns:a16="http://schemas.microsoft.com/office/drawing/2014/main" id="{D43EAB19-E5DA-46AF-9B55-B6D96CE2B908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726BB4E-DE26-4C97-B5D0-31D4919F2943}"/>
              </a:ext>
            </a:extLst>
          </p:cNvPr>
          <p:cNvGrpSpPr>
            <a:grpSpLocks/>
          </p:cNvGrpSpPr>
          <p:nvPr/>
        </p:nvGrpSpPr>
        <p:grpSpPr bwMode="auto">
          <a:xfrm>
            <a:off x="2005013" y="5207000"/>
            <a:ext cx="376237" cy="595313"/>
            <a:chOff x="2122617" y="5207138"/>
            <a:chExt cx="375424" cy="59482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ECDAD477-7DF9-4805-BABF-04B518D5A92F}"/>
                </a:ext>
              </a:extLst>
            </p:cNvPr>
            <p:cNvSpPr/>
            <p:nvPr/>
          </p:nvSpPr>
          <p:spPr>
            <a:xfrm>
              <a:off x="2136873" y="5207138"/>
              <a:ext cx="346912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1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24BBC0A4-CF5F-452C-9286-7E00781A666B}"/>
                </a:ext>
              </a:extLst>
            </p:cNvPr>
            <p:cNvSpPr/>
            <p:nvPr/>
          </p:nvSpPr>
          <p:spPr>
            <a:xfrm>
              <a:off x="2122617" y="5432377"/>
              <a:ext cx="375424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5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5B30922-AF5B-4762-B3D5-A773BA8A7328}"/>
                </a:ext>
              </a:extLst>
            </p:cNvPr>
            <p:cNvCxnSpPr/>
            <p:nvPr/>
          </p:nvCxnSpPr>
          <p:spPr>
            <a:xfrm>
              <a:off x="2243006" y="5505342"/>
              <a:ext cx="193256" cy="0"/>
            </a:xfrm>
            <a:prstGeom prst="line">
              <a:avLst/>
            </a:prstGeom>
            <a:ln w="12700">
              <a:solidFill>
                <a:srgbClr val="0682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1" name="Group 65">
            <a:extLst>
              <a:ext uri="{FF2B5EF4-FFF2-40B4-BE49-F238E27FC236}">
                <a16:creationId xmlns:a16="http://schemas.microsoft.com/office/drawing/2014/main" id="{261F6BB4-C5EC-4A30-B801-592C6B1A2ACC}"/>
              </a:ext>
            </a:extLst>
          </p:cNvPr>
          <p:cNvGrpSpPr>
            <a:grpSpLocks/>
          </p:cNvGrpSpPr>
          <p:nvPr/>
        </p:nvGrpSpPr>
        <p:grpSpPr bwMode="auto">
          <a:xfrm>
            <a:off x="2482850" y="2274888"/>
            <a:ext cx="376238" cy="595312"/>
            <a:chOff x="2122617" y="5207138"/>
            <a:chExt cx="375424" cy="5948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B4CDA89-E206-4C91-88FD-C6828F46B096}"/>
                </a:ext>
              </a:extLst>
            </p:cNvPr>
            <p:cNvSpPr/>
            <p:nvPr/>
          </p:nvSpPr>
          <p:spPr>
            <a:xfrm>
              <a:off x="2125785" y="5207138"/>
              <a:ext cx="369088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3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BB5BB096-12FE-4E34-A996-29F704BD5476}"/>
                </a:ext>
              </a:extLst>
            </p:cNvPr>
            <p:cNvSpPr/>
            <p:nvPr/>
          </p:nvSpPr>
          <p:spPr>
            <a:xfrm>
              <a:off x="2122617" y="5432377"/>
              <a:ext cx="375424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5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704A1CA-BA7D-4F9A-AD2A-913FE33E0C05}"/>
                </a:ext>
              </a:extLst>
            </p:cNvPr>
            <p:cNvCxnSpPr/>
            <p:nvPr/>
          </p:nvCxnSpPr>
          <p:spPr>
            <a:xfrm>
              <a:off x="2243006" y="5505342"/>
              <a:ext cx="1932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42" name="Group 69">
            <a:extLst>
              <a:ext uri="{FF2B5EF4-FFF2-40B4-BE49-F238E27FC236}">
                <a16:creationId xmlns:a16="http://schemas.microsoft.com/office/drawing/2014/main" id="{519C05C8-745B-41BB-8A4A-FB14E9DFF445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2274888"/>
            <a:ext cx="382588" cy="595312"/>
            <a:chOff x="2119411" y="5207138"/>
            <a:chExt cx="381836" cy="594822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4089236-5372-4F5B-B0FE-9BC954A6DC1A}"/>
                </a:ext>
              </a:extLst>
            </p:cNvPr>
            <p:cNvSpPr/>
            <p:nvPr/>
          </p:nvSpPr>
          <p:spPr>
            <a:xfrm>
              <a:off x="2119411" y="5207138"/>
              <a:ext cx="381836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4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9CCF574-8B4A-4731-8F08-D7C869282AE4}"/>
                </a:ext>
              </a:extLst>
            </p:cNvPr>
            <p:cNvSpPr/>
            <p:nvPr/>
          </p:nvSpPr>
          <p:spPr>
            <a:xfrm>
              <a:off x="2122580" y="5432377"/>
              <a:ext cx="375498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5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9C7E99-3966-492F-84A0-A60BD687BC18}"/>
                </a:ext>
              </a:extLst>
            </p:cNvPr>
            <p:cNvCxnSpPr/>
            <p:nvPr/>
          </p:nvCxnSpPr>
          <p:spPr>
            <a:xfrm>
              <a:off x="2242993" y="5505342"/>
              <a:ext cx="1932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C500E3-15FB-4863-AA38-13C325F54AC2}"/>
              </a:ext>
            </a:extLst>
          </p:cNvPr>
          <p:cNvGrpSpPr>
            <a:grpSpLocks/>
          </p:cNvGrpSpPr>
          <p:nvPr/>
        </p:nvGrpSpPr>
        <p:grpSpPr bwMode="auto">
          <a:xfrm>
            <a:off x="1204913" y="2274888"/>
            <a:ext cx="1044575" cy="595312"/>
            <a:chOff x="-619447" y="3017628"/>
            <a:chExt cx="1043757" cy="59482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8775447-B724-4279-9DFC-0F380B4F1A87}"/>
                </a:ext>
              </a:extLst>
            </p:cNvPr>
            <p:cNvSpPr/>
            <p:nvPr/>
          </p:nvSpPr>
          <p:spPr>
            <a:xfrm>
              <a:off x="-619447" y="3119144"/>
              <a:ext cx="279181" cy="367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1</a:t>
              </a:r>
            </a:p>
          </p:txBody>
        </p:sp>
        <p:grpSp>
          <p:nvGrpSpPr>
            <p:cNvPr id="13351" name="Group 83">
              <a:extLst>
                <a:ext uri="{FF2B5EF4-FFF2-40B4-BE49-F238E27FC236}">
                  <a16:creationId xmlns:a16="http://schemas.microsoft.com/office/drawing/2014/main" id="{CB8F1B46-E6D5-40C8-810D-2FC18282F3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14588" y="3017628"/>
              <a:ext cx="375424" cy="594822"/>
              <a:chOff x="2122617" y="5207138"/>
              <a:chExt cx="375424" cy="594822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23C96441-10DB-4E77-BF95-C376F4309DD3}"/>
                  </a:ext>
                </a:extLst>
              </p:cNvPr>
              <p:cNvSpPr/>
              <p:nvPr/>
            </p:nvSpPr>
            <p:spPr>
              <a:xfrm>
                <a:off x="2124037" y="5207138"/>
                <a:ext cx="372771" cy="369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2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5546FC9-682E-487C-BDBB-9322162A2CAE}"/>
                  </a:ext>
                </a:extLst>
              </p:cNvPr>
              <p:cNvSpPr/>
              <p:nvPr/>
            </p:nvSpPr>
            <p:spPr>
              <a:xfrm>
                <a:off x="2122451" y="5432377"/>
                <a:ext cx="375943" cy="369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5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6184780-83D8-4427-9A29-302A5F71F790}"/>
                  </a:ext>
                </a:extLst>
              </p:cNvPr>
              <p:cNvCxnSpPr/>
              <p:nvPr/>
            </p:nvCxnSpPr>
            <p:spPr>
              <a:xfrm>
                <a:off x="2243007" y="5505342"/>
                <a:ext cx="193523" cy="0"/>
              </a:xfrm>
              <a:prstGeom prst="line">
                <a:avLst/>
              </a:prstGeom>
              <a:ln w="12700">
                <a:solidFill>
                  <a:srgbClr val="0682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52" name="Group 87">
              <a:extLst>
                <a:ext uri="{FF2B5EF4-FFF2-40B4-BE49-F238E27FC236}">
                  <a16:creationId xmlns:a16="http://schemas.microsoft.com/office/drawing/2014/main" id="{7445A683-B62E-49C5-91AB-A54CB34EF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86" y="3017628"/>
              <a:ext cx="375424" cy="594822"/>
              <a:chOff x="2122617" y="5207138"/>
              <a:chExt cx="375424" cy="594822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9F5889D-AF30-49C0-8E04-8789CFF4E147}"/>
                  </a:ext>
                </a:extLst>
              </p:cNvPr>
              <p:cNvSpPr/>
              <p:nvPr/>
            </p:nvSpPr>
            <p:spPr>
              <a:xfrm>
                <a:off x="2123684" y="5207138"/>
                <a:ext cx="372770" cy="369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7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D62D0C0-2F14-4FC1-A9BD-016F2D43184C}"/>
                  </a:ext>
                </a:extLst>
              </p:cNvPr>
              <p:cNvSpPr/>
              <p:nvPr/>
            </p:nvSpPr>
            <p:spPr>
              <a:xfrm>
                <a:off x="2122097" y="5432377"/>
                <a:ext cx="375944" cy="369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5</a:t>
                </a:r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CB18339-20F7-4A52-9DC0-7692835C38D9}"/>
                  </a:ext>
                </a:extLst>
              </p:cNvPr>
              <p:cNvCxnSpPr/>
              <p:nvPr/>
            </p:nvCxnSpPr>
            <p:spPr>
              <a:xfrm>
                <a:off x="2242653" y="5505342"/>
                <a:ext cx="193523" cy="0"/>
              </a:xfrm>
              <a:prstGeom prst="line">
                <a:avLst/>
              </a:prstGeom>
              <a:ln w="12700">
                <a:solidFill>
                  <a:srgbClr val="0682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4DE6AFA-90B8-45B5-A156-26D4A63BEBA3}"/>
                </a:ext>
              </a:extLst>
            </p:cNvPr>
            <p:cNvSpPr/>
            <p:nvPr/>
          </p:nvSpPr>
          <p:spPr>
            <a:xfrm>
              <a:off x="-184813" y="3106455"/>
              <a:ext cx="407668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or</a:t>
              </a:r>
            </a:p>
          </p:txBody>
        </p:sp>
      </p:grpSp>
      <p:grpSp>
        <p:nvGrpSpPr>
          <p:cNvPr id="13344" name="Group 53">
            <a:extLst>
              <a:ext uri="{FF2B5EF4-FFF2-40B4-BE49-F238E27FC236}">
                <a16:creationId xmlns:a16="http://schemas.microsoft.com/office/drawing/2014/main" id="{BA6E4E49-361B-4F49-82FD-875F82153400}"/>
              </a:ext>
            </a:extLst>
          </p:cNvPr>
          <p:cNvGrpSpPr>
            <a:grpSpLocks/>
          </p:cNvGrpSpPr>
          <p:nvPr/>
        </p:nvGrpSpPr>
        <p:grpSpPr bwMode="auto">
          <a:xfrm>
            <a:off x="1054100" y="5207000"/>
            <a:ext cx="376238" cy="595313"/>
            <a:chOff x="2122617" y="5207138"/>
            <a:chExt cx="375424" cy="59482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17B4C58-CA41-4794-962A-1FB0861B842E}"/>
                </a:ext>
              </a:extLst>
            </p:cNvPr>
            <p:cNvSpPr/>
            <p:nvPr/>
          </p:nvSpPr>
          <p:spPr>
            <a:xfrm>
              <a:off x="2125785" y="5207138"/>
              <a:ext cx="369088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3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2BA16D6-C25E-4F39-B171-E7943E854DAC}"/>
                </a:ext>
              </a:extLst>
            </p:cNvPr>
            <p:cNvSpPr/>
            <p:nvPr/>
          </p:nvSpPr>
          <p:spPr>
            <a:xfrm>
              <a:off x="2122617" y="5432377"/>
              <a:ext cx="375424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5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93CAB14-7323-4340-820D-7FA99853ECF4}"/>
                </a:ext>
              </a:extLst>
            </p:cNvPr>
            <p:cNvCxnSpPr/>
            <p:nvPr/>
          </p:nvCxnSpPr>
          <p:spPr>
            <a:xfrm>
              <a:off x="2243006" y="5505342"/>
              <a:ext cx="1932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45" name="Rectangle 2">
            <a:extLst>
              <a:ext uri="{FF2B5EF4-FFF2-40B4-BE49-F238E27FC236}">
                <a16:creationId xmlns:a16="http://schemas.microsoft.com/office/drawing/2014/main" id="{4B8C340F-9C31-4D2F-9585-F8176E717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125" y="2392363"/>
            <a:ext cx="817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>
              <a:defRPr/>
            </a:pPr>
            <a:r>
              <a:rPr lang="en-GB" altLang="en-US" dirty="0">
                <a:latin typeface="+mn-lt"/>
              </a:rPr>
              <a:t>=     +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A10D1C-C8BC-4E8A-A57C-DB1336A479FC}"/>
              </a:ext>
            </a:extLst>
          </p:cNvPr>
          <p:cNvSpPr/>
          <p:nvPr/>
        </p:nvSpPr>
        <p:spPr>
          <a:xfrm>
            <a:off x="1104900" y="3844925"/>
            <a:ext cx="22891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Twinkl" pitchFamily="50" charset="0"/>
              </a:rPr>
              <a:t>317 × 7 =</a:t>
            </a:r>
            <a:endParaRPr lang="en-GB" dirty="0">
              <a:solidFill>
                <a:schemeClr val="accent4"/>
              </a:solidFill>
              <a:latin typeface="Twinkl" pitchFamily="50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5" grpId="0"/>
      <p:bldP spid="56" grpId="0"/>
      <p:bldP spid="57" grpId="0"/>
      <p:bldP spid="5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4855ED7-4CC9-4347-8FDC-58A0FF54B68D}"/>
              </a:ext>
            </a:extLst>
          </p:cNvPr>
          <p:cNvSpPr/>
          <p:nvPr/>
        </p:nvSpPr>
        <p:spPr>
          <a:xfrm>
            <a:off x="4656138" y="765175"/>
            <a:ext cx="3732212" cy="21494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Rectangle 28">
            <a:extLst>
              <a:ext uri="{FF2B5EF4-FFF2-40B4-BE49-F238E27FC236}">
                <a16:creationId xmlns:a16="http://schemas.microsoft.com/office/drawing/2014/main" id="{449ABAEA-BA24-4ACE-AF47-24ED579184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1238250"/>
            <a:ext cx="3582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the sequence by filling in the missing numbers.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26AEBE3-91CB-4430-ADBA-D7DCEC3E54D3}"/>
              </a:ext>
            </a:extLst>
          </p:cNvPr>
          <p:cNvSpPr/>
          <p:nvPr/>
        </p:nvSpPr>
        <p:spPr>
          <a:xfrm>
            <a:off x="755650" y="765175"/>
            <a:ext cx="3716338" cy="53276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E2A484E-DD45-4DB5-8198-4EFC15CBFA9D}"/>
              </a:ext>
            </a:extLst>
          </p:cNvPr>
          <p:cNvSpPr/>
          <p:nvPr/>
        </p:nvSpPr>
        <p:spPr>
          <a:xfrm>
            <a:off x="4656138" y="3051175"/>
            <a:ext cx="3732212" cy="3041650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42" name="Rectangle 32">
            <a:extLst>
              <a:ext uri="{FF2B5EF4-FFF2-40B4-BE49-F238E27FC236}">
                <a16:creationId xmlns:a16="http://schemas.microsoft.com/office/drawing/2014/main" id="{0C96607F-0F28-4AEE-A55F-FFF84DF4C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0925" y="488950"/>
            <a:ext cx="11414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Week 2 Day 5</a:t>
            </a:r>
          </a:p>
        </p:txBody>
      </p:sp>
      <p:sp>
        <p:nvSpPr>
          <p:cNvPr id="14343" name="Rectangle 39">
            <a:extLst>
              <a:ext uri="{FF2B5EF4-FFF2-40B4-BE49-F238E27FC236}">
                <a16:creationId xmlns:a16="http://schemas.microsoft.com/office/drawing/2014/main" id="{D0E9AC43-A48A-487C-B207-F35043F70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855663"/>
            <a:ext cx="29448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Fluency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Complete these questions.</a:t>
            </a:r>
          </a:p>
        </p:txBody>
      </p:sp>
      <p:sp>
        <p:nvSpPr>
          <p:cNvPr id="41" name="Reveal Answer 1">
            <a:extLst>
              <a:ext uri="{FF2B5EF4-FFF2-40B4-BE49-F238E27FC236}">
                <a16:creationId xmlns:a16="http://schemas.microsoft.com/office/drawing/2014/main" id="{A0302780-B63C-46B2-BB2B-E3E7C712D198}"/>
              </a:ext>
            </a:extLst>
          </p:cNvPr>
          <p:cNvSpPr/>
          <p:nvPr/>
        </p:nvSpPr>
        <p:spPr>
          <a:xfrm>
            <a:off x="3335338" y="1722438"/>
            <a:ext cx="1006475" cy="201612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2" name="Reveal Answer 2">
            <a:extLst>
              <a:ext uri="{FF2B5EF4-FFF2-40B4-BE49-F238E27FC236}">
                <a16:creationId xmlns:a16="http://schemas.microsoft.com/office/drawing/2014/main" id="{012CC81D-3776-42E3-9336-4CC019F20FB4}"/>
              </a:ext>
            </a:extLst>
          </p:cNvPr>
          <p:cNvSpPr/>
          <p:nvPr/>
        </p:nvSpPr>
        <p:spPr>
          <a:xfrm>
            <a:off x="3335338" y="2484438"/>
            <a:ext cx="1006475" cy="192087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3" name="Reveal Answer 3">
            <a:extLst>
              <a:ext uri="{FF2B5EF4-FFF2-40B4-BE49-F238E27FC236}">
                <a16:creationId xmlns:a16="http://schemas.microsoft.com/office/drawing/2014/main" id="{38AC28D2-5E09-4B17-8A22-667CABAF8FC9}"/>
              </a:ext>
            </a:extLst>
          </p:cNvPr>
          <p:cNvSpPr/>
          <p:nvPr/>
        </p:nvSpPr>
        <p:spPr>
          <a:xfrm>
            <a:off x="3336925" y="3189288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4" name="Reveal Answer 4">
            <a:extLst>
              <a:ext uri="{FF2B5EF4-FFF2-40B4-BE49-F238E27FC236}">
                <a16:creationId xmlns:a16="http://schemas.microsoft.com/office/drawing/2014/main" id="{885CE179-EB65-448C-AC78-0A8A3CD62D05}"/>
              </a:ext>
            </a:extLst>
          </p:cNvPr>
          <p:cNvSpPr/>
          <p:nvPr/>
        </p:nvSpPr>
        <p:spPr>
          <a:xfrm>
            <a:off x="3336925" y="3924300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5" name="Reveal Answer 5">
            <a:extLst>
              <a:ext uri="{FF2B5EF4-FFF2-40B4-BE49-F238E27FC236}">
                <a16:creationId xmlns:a16="http://schemas.microsoft.com/office/drawing/2014/main" id="{105146E9-3B10-4B38-8F35-B31B3BC904DA}"/>
              </a:ext>
            </a:extLst>
          </p:cNvPr>
          <p:cNvSpPr/>
          <p:nvPr/>
        </p:nvSpPr>
        <p:spPr>
          <a:xfrm>
            <a:off x="3336925" y="4657725"/>
            <a:ext cx="1004888" cy="201613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46" name="Reveal Answer 6">
            <a:extLst>
              <a:ext uri="{FF2B5EF4-FFF2-40B4-BE49-F238E27FC236}">
                <a16:creationId xmlns:a16="http://schemas.microsoft.com/office/drawing/2014/main" id="{86695C0D-2947-404C-AC51-5424B310B68E}"/>
              </a:ext>
            </a:extLst>
          </p:cNvPr>
          <p:cNvSpPr/>
          <p:nvPr/>
        </p:nvSpPr>
        <p:spPr>
          <a:xfrm>
            <a:off x="3343275" y="5391150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350" name="Rectangle 46">
            <a:extLst>
              <a:ext uri="{FF2B5EF4-FFF2-40B4-BE49-F238E27FC236}">
                <a16:creationId xmlns:a16="http://schemas.microsoft.com/office/drawing/2014/main" id="{417F310E-E0E6-4989-802E-922992A0C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855663"/>
            <a:ext cx="33893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Problem Solving</a:t>
            </a:r>
          </a:p>
        </p:txBody>
      </p:sp>
      <p:sp>
        <p:nvSpPr>
          <p:cNvPr id="48" name="Reveal Answer 7">
            <a:extLst>
              <a:ext uri="{FF2B5EF4-FFF2-40B4-BE49-F238E27FC236}">
                <a16:creationId xmlns:a16="http://schemas.microsoft.com/office/drawing/2014/main" id="{D752D4E6-D870-4A40-8B0D-48AB3300BB29}"/>
              </a:ext>
            </a:extLst>
          </p:cNvPr>
          <p:cNvSpPr/>
          <p:nvPr/>
        </p:nvSpPr>
        <p:spPr>
          <a:xfrm>
            <a:off x="5965825" y="2511425"/>
            <a:ext cx="1004888" cy="203200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Reveal answer</a:t>
            </a:r>
          </a:p>
        </p:txBody>
      </p:sp>
      <p:sp>
        <p:nvSpPr>
          <p:cNvPr id="14352" name="Rectangle 48">
            <a:extLst>
              <a:ext uri="{FF2B5EF4-FFF2-40B4-BE49-F238E27FC236}">
                <a16:creationId xmlns:a16="http://schemas.microsoft.com/office/drawing/2014/main" id="{5BFC4C2A-F6E5-4147-BC9F-210D43A66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3108325"/>
            <a:ext cx="3389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200" b="1">
                <a:solidFill>
                  <a:schemeClr val="tx1"/>
                </a:solidFill>
              </a:rPr>
              <a:t>Reasoning</a:t>
            </a:r>
          </a:p>
        </p:txBody>
      </p:sp>
      <p:sp>
        <p:nvSpPr>
          <p:cNvPr id="14353" name="Rectangle 49">
            <a:extLst>
              <a:ext uri="{FF2B5EF4-FFF2-40B4-BE49-F238E27FC236}">
                <a16:creationId xmlns:a16="http://schemas.microsoft.com/office/drawing/2014/main" id="{BC00C949-D60A-433A-AA92-635D9957E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3" y="3505200"/>
            <a:ext cx="34671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Nikita draws this diagram to illustrate the multiplication of </a:t>
            </a:r>
            <a:br>
              <a:rPr lang="en-GB" altLang="en-US" sz="1600">
                <a:solidFill>
                  <a:schemeClr val="tx1"/>
                </a:solidFill>
              </a:rPr>
            </a:br>
            <a:r>
              <a:rPr lang="en-GB" altLang="en-US" sz="1600">
                <a:solidFill>
                  <a:schemeClr val="tx1"/>
                </a:solidFill>
              </a:rPr>
              <a:t>two fractions: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GB" altLang="en-US" sz="160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1600">
                <a:solidFill>
                  <a:schemeClr val="tx1"/>
                </a:solidFill>
              </a:rPr>
              <a:t>Explain which fractions are multiplied and how the diagram illustrates the multiplication.</a:t>
            </a:r>
          </a:p>
        </p:txBody>
      </p:sp>
      <p:sp>
        <p:nvSpPr>
          <p:cNvPr id="14354" name="Rectangle 51">
            <a:extLst>
              <a:ext uri="{FF2B5EF4-FFF2-40B4-BE49-F238E27FC236}">
                <a16:creationId xmlns:a16="http://schemas.microsoft.com/office/drawing/2014/main" id="{EB81F8CA-A1AE-4302-8574-B7A49AF97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788" y="1646238"/>
            <a:ext cx="4572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8437 - 1529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          = 1     -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348 ÷ 29 =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429.09 + 55.56 =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Font typeface="Twinkl Sb"/>
              <a:buAutoNum type="arabicPeriod"/>
            </a:pPr>
            <a:r>
              <a:rPr lang="en-GB" altLang="en-US">
                <a:solidFill>
                  <a:schemeClr val="tx1"/>
                </a:solidFill>
              </a:rPr>
              <a:t>57.8 ÷ 100 =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3CB5BB5-1759-4C80-9F83-B95F3558A0BE}"/>
              </a:ext>
            </a:extLst>
          </p:cNvPr>
          <p:cNvSpPr/>
          <p:nvPr/>
        </p:nvSpPr>
        <p:spPr>
          <a:xfrm>
            <a:off x="1231900" y="2214563"/>
            <a:ext cx="641350" cy="7381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CBC7C0-4597-49FE-ABC6-EE24885B4B38}"/>
              </a:ext>
            </a:extLst>
          </p:cNvPr>
          <p:cNvSpPr/>
          <p:nvPr/>
        </p:nvSpPr>
        <p:spPr>
          <a:xfrm>
            <a:off x="2754313" y="1646238"/>
            <a:ext cx="7921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6908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E6CFA35-C3D9-420D-BF4F-AF33F3C4017A}"/>
              </a:ext>
            </a:extLst>
          </p:cNvPr>
          <p:cNvSpPr/>
          <p:nvPr/>
        </p:nvSpPr>
        <p:spPr>
          <a:xfrm>
            <a:off x="2343150" y="3108325"/>
            <a:ext cx="401638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12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3C79483-015C-46ED-8749-7C097D86B507}"/>
              </a:ext>
            </a:extLst>
          </p:cNvPr>
          <p:cNvSpPr/>
          <p:nvPr/>
        </p:nvSpPr>
        <p:spPr>
          <a:xfrm>
            <a:off x="2247900" y="3824288"/>
            <a:ext cx="9017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18 727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B3AC8AB-9248-4991-8558-617EF5E4454A}"/>
              </a:ext>
            </a:extLst>
          </p:cNvPr>
          <p:cNvSpPr/>
          <p:nvPr/>
        </p:nvSpPr>
        <p:spPr>
          <a:xfrm>
            <a:off x="2998788" y="4581525"/>
            <a:ext cx="90646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484.65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A2AE5B8-DAF9-422E-8AD2-5E9C12902DDC}"/>
              </a:ext>
            </a:extLst>
          </p:cNvPr>
          <p:cNvSpPr/>
          <p:nvPr/>
        </p:nvSpPr>
        <p:spPr>
          <a:xfrm>
            <a:off x="2549525" y="5308600"/>
            <a:ext cx="773113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3600"/>
              </a:spcAft>
              <a:defRPr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0.578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72DD99-3793-43F8-888C-FF260A16CC17}"/>
              </a:ext>
            </a:extLst>
          </p:cNvPr>
          <p:cNvSpPr/>
          <p:nvPr/>
        </p:nvSpPr>
        <p:spPr>
          <a:xfrm>
            <a:off x="5010150" y="1951038"/>
            <a:ext cx="5302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45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362" name="Rectangle 33">
            <a:extLst>
              <a:ext uri="{FF2B5EF4-FFF2-40B4-BE49-F238E27FC236}">
                <a16:creationId xmlns:a16="http://schemas.microsoft.com/office/drawing/2014/main" id="{1164CA85-E33A-4B66-A6F0-9AAE68C69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538" y="476250"/>
            <a:ext cx="5603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b="1">
                <a:solidFill>
                  <a:schemeClr val="tx1"/>
                </a:solidFill>
              </a:rPr>
              <a:t>Menu</a:t>
            </a:r>
          </a:p>
        </p:txBody>
      </p:sp>
      <p:pic>
        <p:nvPicPr>
          <p:cNvPr id="14363" name="Picture 34">
            <a:extLst>
              <a:ext uri="{FF2B5EF4-FFF2-40B4-BE49-F238E27FC236}">
                <a16:creationId xmlns:a16="http://schemas.microsoft.com/office/drawing/2014/main" id="{391206E8-EAB9-4B97-B7EF-B05E291FE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" y="511175"/>
            <a:ext cx="211138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hlinkClick r:id="rId3" action="ppaction://hlinksldjump"/>
            <a:extLst>
              <a:ext uri="{FF2B5EF4-FFF2-40B4-BE49-F238E27FC236}">
                <a16:creationId xmlns:a16="http://schemas.microsoft.com/office/drawing/2014/main" id="{D41EB331-3BE7-4B56-80D8-1E5C2EC6FC10}"/>
              </a:ext>
            </a:extLst>
          </p:cNvPr>
          <p:cNvSpPr/>
          <p:nvPr/>
        </p:nvSpPr>
        <p:spPr>
          <a:xfrm>
            <a:off x="771525" y="500063"/>
            <a:ext cx="787400" cy="2238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14365" name="Group 36">
            <a:extLst>
              <a:ext uri="{FF2B5EF4-FFF2-40B4-BE49-F238E27FC236}">
                <a16:creationId xmlns:a16="http://schemas.microsoft.com/office/drawing/2014/main" id="{A97CEC80-54AB-4819-82C8-944F931A07FA}"/>
              </a:ext>
            </a:extLst>
          </p:cNvPr>
          <p:cNvGrpSpPr>
            <a:grpSpLocks/>
          </p:cNvGrpSpPr>
          <p:nvPr/>
        </p:nvGrpSpPr>
        <p:grpSpPr bwMode="auto">
          <a:xfrm>
            <a:off x="2216150" y="2274888"/>
            <a:ext cx="374650" cy="595312"/>
            <a:chOff x="2122617" y="5207138"/>
            <a:chExt cx="375424" cy="59482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CF324AA5-75A6-424C-A62C-C3EC1D31025E}"/>
                </a:ext>
              </a:extLst>
            </p:cNvPr>
            <p:cNvSpPr/>
            <p:nvPr/>
          </p:nvSpPr>
          <p:spPr>
            <a:xfrm>
              <a:off x="2140116" y="5207138"/>
              <a:ext cx="340427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1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0802F0D-5860-4649-98F2-80A6DC6899F0}"/>
                </a:ext>
              </a:extLst>
            </p:cNvPr>
            <p:cNvSpPr/>
            <p:nvPr/>
          </p:nvSpPr>
          <p:spPr>
            <a:xfrm>
              <a:off x="2122617" y="5432377"/>
              <a:ext cx="375424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5</a:t>
              </a: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D2A9F93-0975-40FB-91DD-8583D4BCC715}"/>
                </a:ext>
              </a:extLst>
            </p:cNvPr>
            <p:cNvCxnSpPr/>
            <p:nvPr/>
          </p:nvCxnSpPr>
          <p:spPr>
            <a:xfrm>
              <a:off x="2241926" y="5505342"/>
              <a:ext cx="1940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66" name="Group 59">
            <a:extLst>
              <a:ext uri="{FF2B5EF4-FFF2-40B4-BE49-F238E27FC236}">
                <a16:creationId xmlns:a16="http://schemas.microsoft.com/office/drawing/2014/main" id="{6C2C3EBF-80F4-47B9-882A-02FBE0B305A1}"/>
              </a:ext>
            </a:extLst>
          </p:cNvPr>
          <p:cNvGrpSpPr>
            <a:grpSpLocks/>
          </p:cNvGrpSpPr>
          <p:nvPr/>
        </p:nvGrpSpPr>
        <p:grpSpPr bwMode="auto">
          <a:xfrm>
            <a:off x="2730500" y="2274888"/>
            <a:ext cx="382588" cy="595312"/>
            <a:chOff x="2119411" y="5207138"/>
            <a:chExt cx="381836" cy="59482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571F690-75D1-4F59-90F6-1838619DBE7B}"/>
                </a:ext>
              </a:extLst>
            </p:cNvPr>
            <p:cNvSpPr/>
            <p:nvPr/>
          </p:nvSpPr>
          <p:spPr>
            <a:xfrm>
              <a:off x="2119411" y="5207138"/>
              <a:ext cx="381836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4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82ABEA9-1EE5-4698-8393-93566715E805}"/>
                </a:ext>
              </a:extLst>
            </p:cNvPr>
            <p:cNvSpPr/>
            <p:nvPr/>
          </p:nvSpPr>
          <p:spPr>
            <a:xfrm>
              <a:off x="2122580" y="5432377"/>
              <a:ext cx="375498" cy="369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3600"/>
                </a:spcAft>
                <a:defRPr/>
              </a:pPr>
              <a:r>
                <a:rPr lang="en-GB" b="1" dirty="0">
                  <a:solidFill>
                    <a:schemeClr val="accent5">
                      <a:lumMod val="75000"/>
                    </a:schemeClr>
                  </a:solidFill>
                  <a:latin typeface="+mn-lt"/>
                </a:rPr>
                <a:t> </a:t>
              </a:r>
              <a:r>
                <a:rPr lang="en-GB" dirty="0">
                  <a:latin typeface="+mn-lt"/>
                </a:rPr>
                <a:t>5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3FC1B3C-632C-4ABA-BE53-738E2AF24B44}"/>
                </a:ext>
              </a:extLst>
            </p:cNvPr>
            <p:cNvCxnSpPr/>
            <p:nvPr/>
          </p:nvCxnSpPr>
          <p:spPr>
            <a:xfrm>
              <a:off x="2242993" y="5505342"/>
              <a:ext cx="19329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351378C-47DC-40F1-9A7A-7C61F61B51D8}"/>
              </a:ext>
            </a:extLst>
          </p:cNvPr>
          <p:cNvGrpSpPr>
            <a:grpSpLocks/>
          </p:cNvGrpSpPr>
          <p:nvPr/>
        </p:nvGrpSpPr>
        <p:grpSpPr bwMode="auto">
          <a:xfrm>
            <a:off x="1214438" y="2295525"/>
            <a:ext cx="620712" cy="593725"/>
            <a:chOff x="-619447" y="3017628"/>
            <a:chExt cx="619794" cy="594822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55AF358-E7CC-4AE3-B6DE-DC4F415B1C1B}"/>
                </a:ext>
              </a:extLst>
            </p:cNvPr>
            <p:cNvSpPr/>
            <p:nvPr/>
          </p:nvSpPr>
          <p:spPr>
            <a:xfrm>
              <a:off x="-619447" y="3117826"/>
              <a:ext cx="185462" cy="370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  <p:grpSp>
          <p:nvGrpSpPr>
            <p:cNvPr id="14405" name="Group 67">
              <a:extLst>
                <a:ext uri="{FF2B5EF4-FFF2-40B4-BE49-F238E27FC236}">
                  <a16:creationId xmlns:a16="http://schemas.microsoft.com/office/drawing/2014/main" id="{567F30FA-A6FB-491C-BECA-000FDF67F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514588" y="3017628"/>
              <a:ext cx="375424" cy="594822"/>
              <a:chOff x="2122617" y="5207138"/>
              <a:chExt cx="375424" cy="594822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5FE002FE-458C-4427-B8D0-0DC59DD08083}"/>
                  </a:ext>
                </a:extLst>
              </p:cNvPr>
              <p:cNvSpPr/>
              <p:nvPr/>
            </p:nvSpPr>
            <p:spPr>
              <a:xfrm>
                <a:off x="2123963" y="5207138"/>
                <a:ext cx="372511" cy="36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2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084DD6DA-905F-4110-959B-6A2DDC0635F8}"/>
                  </a:ext>
                </a:extLst>
              </p:cNvPr>
              <p:cNvSpPr/>
              <p:nvPr/>
            </p:nvSpPr>
            <p:spPr>
              <a:xfrm>
                <a:off x="2122378" y="5432980"/>
                <a:ext cx="375681" cy="3689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3600"/>
                  </a:spcAft>
                  <a:defRPr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  <a:latin typeface="+mn-lt"/>
                  </a:rPr>
                  <a:t> 5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29274BB-450C-42AF-A4F8-DAD94D5C9246}"/>
                  </a:ext>
                </a:extLst>
              </p:cNvPr>
              <p:cNvCxnSpPr/>
              <p:nvPr/>
            </p:nvCxnSpPr>
            <p:spPr>
              <a:xfrm>
                <a:off x="2242850" y="5506139"/>
                <a:ext cx="193389" cy="0"/>
              </a:xfrm>
              <a:prstGeom prst="line">
                <a:avLst/>
              </a:prstGeom>
              <a:ln w="12700">
                <a:solidFill>
                  <a:srgbClr val="0682C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22E0D0A8-FC14-482B-937E-5B1B490A7245}"/>
                </a:ext>
              </a:extLst>
            </p:cNvPr>
            <p:cNvSpPr/>
            <p:nvPr/>
          </p:nvSpPr>
          <p:spPr>
            <a:xfrm>
              <a:off x="-185115" y="3106692"/>
              <a:ext cx="185462" cy="3689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b="1" dirty="0">
                <a:solidFill>
                  <a:schemeClr val="accent5">
                    <a:lumMod val="75000"/>
                  </a:schemeClr>
                </a:solidFill>
                <a:latin typeface="+mn-lt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6DB9D256-5FE3-4056-B448-5E25E8EE2365}"/>
              </a:ext>
            </a:extLst>
          </p:cNvPr>
          <p:cNvSpPr/>
          <p:nvPr/>
        </p:nvSpPr>
        <p:spPr>
          <a:xfrm>
            <a:off x="5381625" y="1951038"/>
            <a:ext cx="225742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Twinkl" pitchFamily="50" charset="0"/>
              </a:rPr>
              <a:t>  58  71       97 </a:t>
            </a:r>
            <a:endParaRPr lang="en-GB" sz="2400" dirty="0">
              <a:solidFill>
                <a:schemeClr val="accent4"/>
              </a:solidFill>
              <a:latin typeface="Twinkl" pitchFamily="50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83A4B4-C8EC-4B65-9C54-C04899E47F2E}"/>
              </a:ext>
            </a:extLst>
          </p:cNvPr>
          <p:cNvSpPr/>
          <p:nvPr/>
        </p:nvSpPr>
        <p:spPr>
          <a:xfrm>
            <a:off x="6577013" y="1951038"/>
            <a:ext cx="5445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84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4800453D-CF0C-4197-8A3C-675CB73F05BE}"/>
              </a:ext>
            </a:extLst>
          </p:cNvPr>
          <p:cNvSpPr/>
          <p:nvPr/>
        </p:nvSpPr>
        <p:spPr>
          <a:xfrm>
            <a:off x="7531100" y="1951038"/>
            <a:ext cx="635000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  <a:latin typeface="Twinkl" pitchFamily="50" charset="0"/>
              </a:rPr>
              <a:t>110</a:t>
            </a:r>
            <a:endParaRPr lang="en-GB" sz="24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091AED-1D90-45E7-8891-5FDF09E79110}"/>
              </a:ext>
            </a:extLst>
          </p:cNvPr>
          <p:cNvCxnSpPr/>
          <p:nvPr/>
        </p:nvCxnSpPr>
        <p:spPr>
          <a:xfrm>
            <a:off x="5029200" y="2336800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9BC594B-83EE-4888-8CD5-613A71047584}"/>
              </a:ext>
            </a:extLst>
          </p:cNvPr>
          <p:cNvCxnSpPr/>
          <p:nvPr/>
        </p:nvCxnSpPr>
        <p:spPr>
          <a:xfrm>
            <a:off x="6580188" y="2324100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9A62C5D-CFC8-40F2-9B87-806F83C6CBFE}"/>
              </a:ext>
            </a:extLst>
          </p:cNvPr>
          <p:cNvCxnSpPr/>
          <p:nvPr/>
        </p:nvCxnSpPr>
        <p:spPr>
          <a:xfrm>
            <a:off x="7607300" y="2336800"/>
            <a:ext cx="4413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34EF4D22-A0F9-4CD1-BC34-2A13B420AFD1}"/>
              </a:ext>
            </a:extLst>
          </p:cNvPr>
          <p:cNvGraphicFramePr>
            <a:graphicFrameLocks noGrp="1"/>
          </p:cNvGraphicFramePr>
          <p:nvPr/>
        </p:nvGraphicFramePr>
        <p:xfrm>
          <a:off x="5026025" y="4545013"/>
          <a:ext cx="2876550" cy="427037"/>
        </p:xfrm>
        <a:graphic>
          <a:graphicData uri="http://schemas.openxmlformats.org/drawingml/2006/table">
            <a:tbl>
              <a:tblPr/>
              <a:tblGrid>
                <a:gridCol w="359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5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5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5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95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95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13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400" dirty="0">
                        <a:latin typeface="Twink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403" name="Rectangle 59">
            <a:extLst>
              <a:ext uri="{FF2B5EF4-FFF2-40B4-BE49-F238E27FC236}">
                <a16:creationId xmlns:a16="http://schemas.microsoft.com/office/drawing/2014/main" id="{60FF9F37-AE5A-4C2F-A9A9-7EA94541C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5225" y="3835400"/>
            <a:ext cx="133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r>
              <a:rPr lang="en-GB" altLang="en-US"/>
              <a:t>307 × 61 =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  <p:bldP spid="55" grpId="0"/>
      <p:bldP spid="56" grpId="0"/>
      <p:bldP spid="57" grpId="0"/>
      <p:bldP spid="58" grpId="0"/>
      <p:bldP spid="59" grpId="0"/>
      <p:bldP spid="2" grpId="0"/>
      <p:bldP spid="77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227</TotalTime>
  <Words>589</Words>
  <Application>Microsoft Office PowerPoint</Application>
  <PresentationFormat>On-screen Show (4:3)</PresentationFormat>
  <Paragraphs>193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Sassoon Infant Rg</vt:lpstr>
      <vt:lpstr>Script MT Bold</vt:lpstr>
      <vt:lpstr>Calibri</vt:lpstr>
      <vt:lpstr>Twinkl SemiBold</vt:lpstr>
      <vt:lpstr>Twinkl</vt:lpstr>
      <vt:lpstr>Arial</vt:lpstr>
      <vt:lpstr>Times New Roman</vt:lpstr>
      <vt:lpstr>Twinkl Sb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Anderson</dc:creator>
  <cp:lastModifiedBy>Maurice Stubbs</cp:lastModifiedBy>
  <cp:revision>30</cp:revision>
  <dcterms:created xsi:type="dcterms:W3CDTF">2018-01-31T14:41:47Z</dcterms:created>
  <dcterms:modified xsi:type="dcterms:W3CDTF">2020-03-07T11:25:53Z</dcterms:modified>
</cp:coreProperties>
</file>