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  <p15:guide id="3" pos="385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278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2CF"/>
    <a:srgbClr val="18A0DB"/>
    <a:srgbClr val="ACDDFC"/>
    <a:srgbClr val="DE1E5A"/>
    <a:srgbClr val="BC0105"/>
    <a:srgbClr val="4DB1E3"/>
    <a:srgbClr val="80C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390" y="102"/>
      </p:cViewPr>
      <p:guideLst>
        <p:guide orient="horz" pos="2160"/>
        <p:guide pos="2903"/>
        <p:guide pos="385"/>
        <p:guide orient="horz" pos="3952"/>
        <p:guide pos="5420"/>
        <p:guide orient="horz" pos="278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3DC41-A023-4985-8364-A8F48BFABD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E884A7-A021-4D49-B3BD-DE06BA21E9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99E94-D7EC-407A-BD98-A60D69D1A90C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C1329-6492-4CD5-A10C-15BB76640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78392-D168-4A74-AC79-F708095D3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1911D3-7215-4223-BEF9-FA24E1B0D6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095263-4003-4812-87EA-7BBDAEF35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C0C0E-B264-4065-811B-A5F4DBA854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ABE31B-4B8E-480B-B2DC-D79FB7BF7DC0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57AC02-BA54-4F1A-B7A6-571B4C627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07D1CD-DAD3-45DD-A321-510ED634A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C974A-3A31-4B70-9077-DD1EBDD10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8E981-FB04-4AA4-AED7-C89B8F856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F3C41B-FAA9-4394-B9C0-9DF50D7D4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4EE40-3F51-4258-97BF-BD2E5DE1B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BA4A5A16-03CD-466B-9346-6404A7334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70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49975E-DDF6-4FD5-85EA-98E0F6C7B5D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AC7F78A-34E6-4992-AE9E-C2F6728E53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1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3E86439-547C-438F-9CCD-983A71C8FA7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03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66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A60400-BBDC-4D09-9A47-9FEEB393B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>
            <a:extLst>
              <a:ext uri="{FF2B5EF4-FFF2-40B4-BE49-F238E27FC236}">
                <a16:creationId xmlns:a16="http://schemas.microsoft.com/office/drawing/2014/main" id="{2BBAA58A-296C-49EA-BC78-FB6D97C5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057">
            <a:off x="4224338" y="5099050"/>
            <a:ext cx="7064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DBEA599F-863A-4D43-B68F-BA680FA7D79B}"/>
              </a:ext>
            </a:extLst>
          </p:cNvPr>
          <p:cNvSpPr/>
          <p:nvPr/>
        </p:nvSpPr>
        <p:spPr>
          <a:xfrm>
            <a:off x="768350" y="4503738"/>
            <a:ext cx="1382713" cy="38576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3 Day 1</a:t>
            </a:r>
          </a:p>
        </p:txBody>
      </p:sp>
      <p:sp>
        <p:nvSpPr>
          <p:cNvPr id="9" name="Rounded 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7F5889A5-5F29-4264-8C47-615AB6F5FF9A}"/>
              </a:ext>
            </a:extLst>
          </p:cNvPr>
          <p:cNvSpPr/>
          <p:nvPr/>
        </p:nvSpPr>
        <p:spPr>
          <a:xfrm>
            <a:off x="2327275" y="4503738"/>
            <a:ext cx="1382713" cy="3857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3 Day 2</a:t>
            </a:r>
          </a:p>
        </p:txBody>
      </p:sp>
      <p:sp>
        <p:nvSpPr>
          <p:cNvPr id="10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D3C96C5E-5ADA-4CD7-A27D-3BD676AB171F}"/>
              </a:ext>
            </a:extLst>
          </p:cNvPr>
          <p:cNvSpPr/>
          <p:nvPr/>
        </p:nvSpPr>
        <p:spPr>
          <a:xfrm>
            <a:off x="3886200" y="4503738"/>
            <a:ext cx="1384300" cy="3857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3 Day 3</a:t>
            </a:r>
          </a:p>
        </p:txBody>
      </p:sp>
      <p:sp>
        <p:nvSpPr>
          <p:cNvPr id="11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E5116128-638D-4D3B-B13B-F62C2CC6F182}"/>
              </a:ext>
            </a:extLst>
          </p:cNvPr>
          <p:cNvSpPr/>
          <p:nvPr/>
        </p:nvSpPr>
        <p:spPr>
          <a:xfrm>
            <a:off x="5445125" y="4503738"/>
            <a:ext cx="1384300" cy="3857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3 Day 4</a:t>
            </a:r>
          </a:p>
        </p:txBody>
      </p:sp>
      <p:sp>
        <p:nvSpPr>
          <p:cNvPr id="12" name="Rounded 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E68F0C56-315B-45EA-8652-2F2B484ECF28}"/>
              </a:ext>
            </a:extLst>
          </p:cNvPr>
          <p:cNvSpPr/>
          <p:nvPr/>
        </p:nvSpPr>
        <p:spPr>
          <a:xfrm>
            <a:off x="7004050" y="4503738"/>
            <a:ext cx="1384300" cy="3857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3 Day 5</a:t>
            </a:r>
          </a:p>
        </p:txBody>
      </p:sp>
      <p:pic>
        <p:nvPicPr>
          <p:cNvPr id="7176" name="Picture 3">
            <a:extLst>
              <a:ext uri="{FF2B5EF4-FFF2-40B4-BE49-F238E27FC236}">
                <a16:creationId xmlns:a16="http://schemas.microsoft.com/office/drawing/2014/main" id="{39A61A72-CA54-46EF-97B0-DC7C0B90A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708025"/>
            <a:ext cx="3729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>
            <a:extLst>
              <a:ext uri="{FF2B5EF4-FFF2-40B4-BE49-F238E27FC236}">
                <a16:creationId xmlns:a16="http://schemas.microsoft.com/office/drawing/2014/main" id="{C0FB3C16-1D6C-4D1F-82BE-DA61FF8A20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006">
            <a:off x="3649663" y="5030788"/>
            <a:ext cx="8016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6DCE90-E0D0-4901-9DB8-5DC7158801A8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3" name="Rectangle 35">
            <a:extLst>
              <a:ext uri="{FF2B5EF4-FFF2-40B4-BE49-F238E27FC236}">
                <a16:creationId xmlns:a16="http://schemas.microsoft.com/office/drawing/2014/main" id="{E8A19EFB-DE1D-4DDE-8985-8BC5D858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1652588"/>
            <a:ext cx="45720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1.       × 150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2.         = 100 - 54 ÷ 6 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3. 80.5 - 5.05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4. 35 877 + 6685 =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5. 383.49 - 74.84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6. 15% × 340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9F5FA-3746-4E9C-9A43-774473F3AC80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CC694-F639-46EA-BAB2-22F825106D0D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Rectangle 1">
            <a:extLst>
              <a:ext uri="{FF2B5EF4-FFF2-40B4-BE49-F238E27FC236}">
                <a16:creationId xmlns:a16="http://schemas.microsoft.com/office/drawing/2014/main" id="{A252B12E-449A-4E9D-8223-66DE11D63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20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latin typeface="+mn-lt"/>
              </a:rPr>
              <a:t>Week 3 Day 1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C783CD3A-1B5D-4D68-8C2A-71F28587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A43F34FF-39E6-457A-9B7B-26AF6DD9E7C4}"/>
              </a:ext>
            </a:extLst>
          </p:cNvPr>
          <p:cNvSpPr/>
          <p:nvPr/>
        </p:nvSpPr>
        <p:spPr>
          <a:xfrm>
            <a:off x="3336925" y="17446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BD6EF9-A0AF-4F4E-8107-2B1B58BFFC0A}"/>
              </a:ext>
            </a:extLst>
          </p:cNvPr>
          <p:cNvSpPr/>
          <p:nvPr/>
        </p:nvSpPr>
        <p:spPr>
          <a:xfrm>
            <a:off x="1204913" y="2398713"/>
            <a:ext cx="485775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A8158-4B89-4878-BF68-C8FD3EDA5A0F}"/>
              </a:ext>
            </a:extLst>
          </p:cNvPr>
          <p:cNvSpPr/>
          <p:nvPr/>
        </p:nvSpPr>
        <p:spPr>
          <a:xfrm>
            <a:off x="2308225" y="1657350"/>
            <a:ext cx="460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6AD2E2-2623-47EC-B8C9-F0270A6C5764}"/>
              </a:ext>
            </a:extLst>
          </p:cNvPr>
          <p:cNvSpPr/>
          <p:nvPr/>
        </p:nvSpPr>
        <p:spPr>
          <a:xfrm>
            <a:off x="1243013" y="2389188"/>
            <a:ext cx="4079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91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2B48030A-D511-43AF-A0AE-057F98FFBE1A}"/>
              </a:ext>
            </a:extLst>
          </p:cNvPr>
          <p:cNvSpPr/>
          <p:nvPr/>
        </p:nvSpPr>
        <p:spPr>
          <a:xfrm>
            <a:off x="3336925" y="24749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0F047BF6-76B2-448A-87F1-7ED61F173B83}"/>
              </a:ext>
            </a:extLst>
          </p:cNvPr>
          <p:cNvSpPr/>
          <p:nvPr/>
        </p:nvSpPr>
        <p:spPr>
          <a:xfrm>
            <a:off x="3336925" y="32051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7A8264D6-86BE-43E9-8DEE-F408E64A850C}"/>
              </a:ext>
            </a:extLst>
          </p:cNvPr>
          <p:cNvSpPr/>
          <p:nvPr/>
        </p:nvSpPr>
        <p:spPr>
          <a:xfrm>
            <a:off x="3336925" y="39338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DC259D60-B1EE-4831-A8A6-38C4AB59E91B}"/>
              </a:ext>
            </a:extLst>
          </p:cNvPr>
          <p:cNvSpPr/>
          <p:nvPr/>
        </p:nvSpPr>
        <p:spPr>
          <a:xfrm>
            <a:off x="3336925" y="46640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8EEB2574-95BB-4D45-88DB-539492BE853F}"/>
              </a:ext>
            </a:extLst>
          </p:cNvPr>
          <p:cNvSpPr/>
          <p:nvPr/>
        </p:nvSpPr>
        <p:spPr>
          <a:xfrm>
            <a:off x="3336925" y="539273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E917C9-3BA3-4E60-B501-22D74CC69E42}"/>
              </a:ext>
            </a:extLst>
          </p:cNvPr>
          <p:cNvSpPr/>
          <p:nvPr/>
        </p:nvSpPr>
        <p:spPr>
          <a:xfrm>
            <a:off x="2471738" y="3111500"/>
            <a:ext cx="7477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75.45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C4BFCC-0C09-427B-88B3-D6F76E459CA7}"/>
              </a:ext>
            </a:extLst>
          </p:cNvPr>
          <p:cNvSpPr/>
          <p:nvPr/>
        </p:nvSpPr>
        <p:spPr>
          <a:xfrm>
            <a:off x="2808288" y="3849688"/>
            <a:ext cx="8810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42 562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433D4-6868-47E9-8736-17811D41FFE9}"/>
              </a:ext>
            </a:extLst>
          </p:cNvPr>
          <p:cNvSpPr/>
          <p:nvPr/>
        </p:nvSpPr>
        <p:spPr>
          <a:xfrm>
            <a:off x="2882900" y="4570413"/>
            <a:ext cx="906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308.65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18A804-4A95-4781-8797-796D1FBCF1CA}"/>
              </a:ext>
            </a:extLst>
          </p:cNvPr>
          <p:cNvSpPr/>
          <p:nvPr/>
        </p:nvSpPr>
        <p:spPr>
          <a:xfrm>
            <a:off x="2443163" y="5310188"/>
            <a:ext cx="403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51</a:t>
            </a:r>
          </a:p>
        </p:txBody>
      </p:sp>
      <p:sp>
        <p:nvSpPr>
          <p:cNvPr id="10261" name="Rectangle 23">
            <a:extLst>
              <a:ext uri="{FF2B5EF4-FFF2-40B4-BE49-F238E27FC236}">
                <a16:creationId xmlns:a16="http://schemas.microsoft.com/office/drawing/2014/main" id="{B08F8BCB-C305-4DA9-9F5D-F59605650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D6A5D78F-8867-41DA-B8B8-CCE4A7914ED8}"/>
              </a:ext>
            </a:extLst>
          </p:cNvPr>
          <p:cNvSpPr/>
          <p:nvPr/>
        </p:nvSpPr>
        <p:spPr>
          <a:xfrm>
            <a:off x="6988175" y="24018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3" name="Rectangle 33">
            <a:extLst>
              <a:ext uri="{FF2B5EF4-FFF2-40B4-BE49-F238E27FC236}">
                <a16:creationId xmlns:a16="http://schemas.microsoft.com/office/drawing/2014/main" id="{532E474F-68F2-4D79-AC98-CD6430DD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830638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 dirty="0">
                <a:latin typeface="+mn-lt"/>
              </a:rPr>
              <a:t>Reasoning</a:t>
            </a:r>
          </a:p>
        </p:txBody>
      </p:sp>
      <p:sp>
        <p:nvSpPr>
          <p:cNvPr id="10264" name="Rectangle 34">
            <a:extLst>
              <a:ext uri="{FF2B5EF4-FFF2-40B4-BE49-F238E27FC236}">
                <a16:creationId xmlns:a16="http://schemas.microsoft.com/office/drawing/2014/main" id="{345202CE-D214-4316-B9F2-E145CCECB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598988"/>
            <a:ext cx="3732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dirty="0">
                <a:latin typeface="+mn-lt"/>
              </a:rPr>
              <a:t>12% of 1150 = 138 </a:t>
            </a:r>
          </a:p>
          <a:p>
            <a:pPr algn="ctr" eaLnBrk="1" hangingPunct="1">
              <a:defRPr/>
            </a:pPr>
            <a:r>
              <a:rPr lang="en-GB" altLang="en-US" sz="2400" dirty="0">
                <a:latin typeface="+mn-lt"/>
              </a:rPr>
              <a:t>Prove it!</a:t>
            </a:r>
          </a:p>
        </p:txBody>
      </p:sp>
      <p:sp>
        <p:nvSpPr>
          <p:cNvPr id="10265" name="Rectangle 36">
            <a:extLst>
              <a:ext uri="{FF2B5EF4-FFF2-40B4-BE49-F238E27FC236}">
                <a16:creationId xmlns:a16="http://schemas.microsoft.com/office/drawing/2014/main" id="{16F5743D-9A1C-4CFF-8B0A-CFB648F9C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8218" name="Picture 37">
            <a:extLst>
              <a:ext uri="{FF2B5EF4-FFF2-40B4-BE49-F238E27FC236}">
                <a16:creationId xmlns:a16="http://schemas.microsoft.com/office/drawing/2014/main" id="{735F7B48-E832-48A5-86C6-810386E58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0C335E7D-441B-4931-B5DA-07C77730CE7A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68" name="Rectangle 9">
            <a:extLst>
              <a:ext uri="{FF2B5EF4-FFF2-40B4-BE49-F238E27FC236}">
                <a16:creationId xmlns:a16="http://schemas.microsoft.com/office/drawing/2014/main" id="{896B7944-B17D-4ABA-B763-6437C0009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81100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10269" name="Rectangle 10">
            <a:extLst>
              <a:ext uri="{FF2B5EF4-FFF2-40B4-BE49-F238E27FC236}">
                <a16:creationId xmlns:a16="http://schemas.microsoft.com/office/drawing/2014/main" id="{88D06AE8-A46B-4294-A644-A65F9BCA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1187450"/>
            <a:ext cx="367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dirty="0">
                <a:latin typeface="+mn-lt"/>
              </a:rPr>
              <a:t>Each shape represents a number. </a:t>
            </a:r>
            <a:br>
              <a:rPr lang="en-GB" altLang="en-US" dirty="0">
                <a:latin typeface="+mn-lt"/>
              </a:rPr>
            </a:br>
            <a:r>
              <a:rPr lang="en-GB" altLang="en-US" dirty="0">
                <a:latin typeface="+mn-lt"/>
              </a:rPr>
              <a:t>What is the value of each shape?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331DA7-4714-4A8E-838A-387753994E0C}"/>
              </a:ext>
            </a:extLst>
          </p:cNvPr>
          <p:cNvSpPr/>
          <p:nvPr/>
        </p:nvSpPr>
        <p:spPr>
          <a:xfrm>
            <a:off x="6807200" y="2184400"/>
            <a:ext cx="16319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Circle = 35 Triangle = 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C444247-9A4B-4BA5-AAAE-45489657C903}"/>
              </a:ext>
            </a:extLst>
          </p:cNvPr>
          <p:cNvSpPr/>
          <p:nvPr/>
        </p:nvSpPr>
        <p:spPr>
          <a:xfrm>
            <a:off x="5400675" y="1930400"/>
            <a:ext cx="322263" cy="322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3FFE72-92AD-467A-88DC-F72ECFF1CAB2}"/>
              </a:ext>
            </a:extLst>
          </p:cNvPr>
          <p:cNvSpPr/>
          <p:nvPr/>
        </p:nvSpPr>
        <p:spPr>
          <a:xfrm>
            <a:off x="5400675" y="2327275"/>
            <a:ext cx="322263" cy="322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E55F15C-AD54-43EE-9390-533DADFBB345}"/>
              </a:ext>
            </a:extLst>
          </p:cNvPr>
          <p:cNvSpPr/>
          <p:nvPr/>
        </p:nvSpPr>
        <p:spPr>
          <a:xfrm>
            <a:off x="5400675" y="2738438"/>
            <a:ext cx="322263" cy="3238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6432AC0-2220-466D-B41B-B6F8D06B84BF}"/>
              </a:ext>
            </a:extLst>
          </p:cNvPr>
          <p:cNvSpPr/>
          <p:nvPr/>
        </p:nvSpPr>
        <p:spPr>
          <a:xfrm>
            <a:off x="4932363" y="2325688"/>
            <a:ext cx="333375" cy="32543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A1A1988C-B4B0-4663-A51F-23C652B46CE6}"/>
              </a:ext>
            </a:extLst>
          </p:cNvPr>
          <p:cNvSpPr/>
          <p:nvPr/>
        </p:nvSpPr>
        <p:spPr>
          <a:xfrm>
            <a:off x="5888038" y="2325688"/>
            <a:ext cx="333375" cy="32543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6" name="Rectangle 41">
            <a:extLst>
              <a:ext uri="{FF2B5EF4-FFF2-40B4-BE49-F238E27FC236}">
                <a16:creationId xmlns:a16="http://schemas.microsoft.com/office/drawing/2014/main" id="{6702F47B-FD5D-4DAD-A8A5-42F716135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5" y="2362200"/>
            <a:ext cx="60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=59</a:t>
            </a:r>
          </a:p>
        </p:txBody>
      </p:sp>
      <p:sp>
        <p:nvSpPr>
          <p:cNvPr id="10277" name="Rectangle 42">
            <a:extLst>
              <a:ext uri="{FF2B5EF4-FFF2-40B4-BE49-F238E27FC236}">
                <a16:creationId xmlns:a16="http://schemas.microsoft.com/office/drawing/2014/main" id="{2682056D-77CB-4B5C-81AF-94A60607D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30797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dirty="0">
                <a:latin typeface="+mn-lt"/>
              </a:rPr>
              <a:t>=105</a:t>
            </a:r>
          </a:p>
        </p:txBody>
      </p:sp>
      <p:grpSp>
        <p:nvGrpSpPr>
          <p:cNvPr id="8230" name="Group 43">
            <a:extLst>
              <a:ext uri="{FF2B5EF4-FFF2-40B4-BE49-F238E27FC236}">
                <a16:creationId xmlns:a16="http://schemas.microsoft.com/office/drawing/2014/main" id="{67984D11-47D0-4AFC-817D-75CD65A5A6B4}"/>
              </a:ext>
            </a:extLst>
          </p:cNvPr>
          <p:cNvGrpSpPr>
            <a:grpSpLocks/>
          </p:cNvGrpSpPr>
          <p:nvPr/>
        </p:nvGrpSpPr>
        <p:grpSpPr bwMode="auto">
          <a:xfrm>
            <a:off x="1184275" y="1536700"/>
            <a:ext cx="374650" cy="595313"/>
            <a:chOff x="2122617" y="5207138"/>
            <a:chExt cx="375424" cy="5948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031E85-CE97-4F86-A32A-F72F53BE2534}"/>
                </a:ext>
              </a:extLst>
            </p:cNvPr>
            <p:cNvSpPr/>
            <p:nvPr/>
          </p:nvSpPr>
          <p:spPr>
            <a:xfrm>
              <a:off x="2125799" y="5207138"/>
              <a:ext cx="369061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ACD14E-D288-4E21-9014-98635E32F47E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40783ED-B199-4853-BF17-EAF2542D0F7D}"/>
                </a:ext>
              </a:extLst>
            </p:cNvPr>
            <p:cNvCxnSpPr/>
            <p:nvPr/>
          </p:nvCxnSpPr>
          <p:spPr>
            <a:xfrm>
              <a:off x="2241926" y="5505342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3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7DDCC2-7E71-4D2C-8F16-B902BDED4178}"/>
              </a:ext>
            </a:extLst>
          </p:cNvPr>
          <p:cNvSpPr/>
          <p:nvPr/>
        </p:nvSpPr>
        <p:spPr>
          <a:xfrm>
            <a:off x="738188" y="765175"/>
            <a:ext cx="3714750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7ED66-E0D8-4DF7-9BC9-EDA43C53271C}"/>
              </a:ext>
            </a:extLst>
          </p:cNvPr>
          <p:cNvSpPr/>
          <p:nvPr/>
        </p:nvSpPr>
        <p:spPr>
          <a:xfrm>
            <a:off x="4656138" y="3513138"/>
            <a:ext cx="3732212" cy="257968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68F012-1131-443A-B674-07138DFCE3FF}"/>
              </a:ext>
            </a:extLst>
          </p:cNvPr>
          <p:cNvSpPr/>
          <p:nvPr/>
        </p:nvSpPr>
        <p:spPr>
          <a:xfrm>
            <a:off x="4656138" y="765175"/>
            <a:ext cx="3732212" cy="2663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9" name="Rectangle 1">
            <a:extLst>
              <a:ext uri="{FF2B5EF4-FFF2-40B4-BE49-F238E27FC236}">
                <a16:creationId xmlns:a16="http://schemas.microsoft.com/office/drawing/2014/main" id="{E42AE9E6-9C3C-4F67-A059-9FC8B7B13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38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3 Day 2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4F2F14AB-AAF2-43D6-B968-64D2D27DD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748748F3-F8D5-4FE6-85B8-2AC359CB35F4}"/>
              </a:ext>
            </a:extLst>
          </p:cNvPr>
          <p:cNvSpPr/>
          <p:nvPr/>
        </p:nvSpPr>
        <p:spPr>
          <a:xfrm>
            <a:off x="3336925" y="16986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4192DCDB-F78D-498C-9E59-A662468BAA46}"/>
              </a:ext>
            </a:extLst>
          </p:cNvPr>
          <p:cNvSpPr/>
          <p:nvPr/>
        </p:nvSpPr>
        <p:spPr>
          <a:xfrm>
            <a:off x="3336925" y="243681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6C73E96F-42F7-48CC-8D92-F7C281496700}"/>
              </a:ext>
            </a:extLst>
          </p:cNvPr>
          <p:cNvSpPr/>
          <p:nvPr/>
        </p:nvSpPr>
        <p:spPr>
          <a:xfrm>
            <a:off x="3336925" y="317658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A3D25A06-E520-4690-9AB4-317C0D2C15DA}"/>
              </a:ext>
            </a:extLst>
          </p:cNvPr>
          <p:cNvSpPr/>
          <p:nvPr/>
        </p:nvSpPr>
        <p:spPr>
          <a:xfrm>
            <a:off x="3336925" y="39147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9CB87E13-9559-4D69-89E7-3BEC82AB0555}"/>
              </a:ext>
            </a:extLst>
          </p:cNvPr>
          <p:cNvSpPr/>
          <p:nvPr/>
        </p:nvSpPr>
        <p:spPr>
          <a:xfrm>
            <a:off x="3336925" y="46529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F67D2E0D-371B-4B81-B020-99AEDEF356A3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77" name="Rectangle 23">
            <a:extLst>
              <a:ext uri="{FF2B5EF4-FFF2-40B4-BE49-F238E27FC236}">
                <a16:creationId xmlns:a16="http://schemas.microsoft.com/office/drawing/2014/main" id="{D515B6D4-54C3-4B55-BA0A-6BA080EDB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5131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 dirty="0">
                <a:latin typeface="+mn-lt"/>
              </a:rPr>
              <a:t>Problem Solving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George pours 4l of juice into </a:t>
            </a:r>
            <a:br>
              <a:rPr lang="en-GB" altLang="en-US" sz="1600" dirty="0">
                <a:latin typeface="+mn-lt"/>
              </a:rPr>
            </a:br>
            <a:r>
              <a:rPr lang="en-GB" altLang="en-US" sz="1600" dirty="0">
                <a:latin typeface="+mn-lt"/>
              </a:rPr>
              <a:t>3 containers.</a:t>
            </a:r>
          </a:p>
          <a:p>
            <a:pPr eaLnBrk="1" hangingPunct="1">
              <a:defRPr/>
            </a:pPr>
            <a:r>
              <a:rPr lang="en-GB" altLang="en-US" sz="1600" dirty="0">
                <a:latin typeface="+mn-lt"/>
              </a:rPr>
              <a:t>He pours 694ml into the first container and 1.67l into the second container. How much juice does the third container have?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4A25E618-3D3A-44CD-A646-C7244909F8AD}"/>
              </a:ext>
            </a:extLst>
          </p:cNvPr>
          <p:cNvSpPr/>
          <p:nvPr/>
        </p:nvSpPr>
        <p:spPr>
          <a:xfrm>
            <a:off x="5964238" y="2892425"/>
            <a:ext cx="1004887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79" name="Rectangle 33">
            <a:extLst>
              <a:ext uri="{FF2B5EF4-FFF2-40B4-BE49-F238E27FC236}">
                <a16:creationId xmlns:a16="http://schemas.microsoft.com/office/drawing/2014/main" id="{FA6A187B-E6C5-4BAF-AE38-8A264AF0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540125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1280" name="Rectangle 34">
            <a:extLst>
              <a:ext uri="{FF2B5EF4-FFF2-40B4-BE49-F238E27FC236}">
                <a16:creationId xmlns:a16="http://schemas.microsoft.com/office/drawing/2014/main" id="{75174A2D-464C-4B9B-87FC-C928CD5E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5532438"/>
            <a:ext cx="3255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Which is the odd one out?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FD8503-7ED5-4E86-91FA-2E13214ABDA0}"/>
              </a:ext>
            </a:extLst>
          </p:cNvPr>
          <p:cNvSpPr/>
          <p:nvPr/>
        </p:nvSpPr>
        <p:spPr>
          <a:xfrm>
            <a:off x="5614988" y="2792413"/>
            <a:ext cx="19573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1.636l or 1636ml </a:t>
            </a:r>
          </a:p>
        </p:txBody>
      </p:sp>
      <p:sp>
        <p:nvSpPr>
          <p:cNvPr id="11282" name="Rectangle 14">
            <a:extLst>
              <a:ext uri="{FF2B5EF4-FFF2-40B4-BE49-F238E27FC236}">
                <a16:creationId xmlns:a16="http://schemas.microsoft.com/office/drawing/2014/main" id="{28FAD464-5375-4E68-84EB-EE01782A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1. 70 + 1000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2.                 =     +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3. 805 ÷ 1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4. 73 × 29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5. 2.7 – 1.65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 dirty="0">
                <a:latin typeface="+mn-lt"/>
              </a:rPr>
              <a:t>6. 30 × 40 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4391153-88E7-473E-A281-E4F6CA553549}"/>
              </a:ext>
            </a:extLst>
          </p:cNvPr>
          <p:cNvSpPr/>
          <p:nvPr/>
        </p:nvSpPr>
        <p:spPr>
          <a:xfrm>
            <a:off x="1139825" y="2260600"/>
            <a:ext cx="1101725" cy="669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8E630-AD77-4A2E-A30D-666E1300A2EB}"/>
              </a:ext>
            </a:extLst>
          </p:cNvPr>
          <p:cNvSpPr/>
          <p:nvPr/>
        </p:nvSpPr>
        <p:spPr>
          <a:xfrm>
            <a:off x="2420938" y="1646238"/>
            <a:ext cx="6905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1070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469C676-4D57-4ED4-98C2-959F5313FCB0}"/>
              </a:ext>
            </a:extLst>
          </p:cNvPr>
          <p:cNvSpPr/>
          <p:nvPr/>
        </p:nvSpPr>
        <p:spPr>
          <a:xfrm>
            <a:off x="2241550" y="3109913"/>
            <a:ext cx="5921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805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162DE6-3E7D-43D3-8168-328A5947173B}"/>
              </a:ext>
            </a:extLst>
          </p:cNvPr>
          <p:cNvSpPr/>
          <p:nvPr/>
        </p:nvSpPr>
        <p:spPr>
          <a:xfrm>
            <a:off x="2155825" y="3844925"/>
            <a:ext cx="6111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2117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62CB12-A9A6-40EA-8699-F11C741C7AC7}"/>
              </a:ext>
            </a:extLst>
          </p:cNvPr>
          <p:cNvSpPr/>
          <p:nvPr/>
        </p:nvSpPr>
        <p:spPr>
          <a:xfrm>
            <a:off x="2287588" y="4578350"/>
            <a:ext cx="615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1.05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5DAD73-09D5-4F3F-ABBF-327FD1740C1E}"/>
              </a:ext>
            </a:extLst>
          </p:cNvPr>
          <p:cNvSpPr/>
          <p:nvPr/>
        </p:nvSpPr>
        <p:spPr>
          <a:xfrm>
            <a:off x="2143125" y="5303838"/>
            <a:ext cx="6953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1200</a:t>
            </a:r>
          </a:p>
        </p:txBody>
      </p:sp>
      <p:sp>
        <p:nvSpPr>
          <p:cNvPr id="11289" name="Rectangle 41">
            <a:extLst>
              <a:ext uri="{FF2B5EF4-FFF2-40B4-BE49-F238E27FC236}">
                <a16:creationId xmlns:a16="http://schemas.microsoft.com/office/drawing/2014/main" id="{46291C66-92AA-4D28-8B71-229BCF17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9242" name="Picture 42">
            <a:extLst>
              <a:ext uri="{FF2B5EF4-FFF2-40B4-BE49-F238E27FC236}">
                <a16:creationId xmlns:a16="http://schemas.microsoft.com/office/drawing/2014/main" id="{0E577A66-DDFD-4E43-A4B7-6AA69E889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hlinkClick r:id="rId3" action="ppaction://hlinksldjump"/>
            <a:extLst>
              <a:ext uri="{FF2B5EF4-FFF2-40B4-BE49-F238E27FC236}">
                <a16:creationId xmlns:a16="http://schemas.microsoft.com/office/drawing/2014/main" id="{E93F0253-5EF6-40C0-8FD0-CB566A6645F8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244" name="Group 30">
            <a:extLst>
              <a:ext uri="{FF2B5EF4-FFF2-40B4-BE49-F238E27FC236}">
                <a16:creationId xmlns:a16="http://schemas.microsoft.com/office/drawing/2014/main" id="{D8DFBDB8-F310-46D8-AC5A-622B9864B178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2270125"/>
            <a:ext cx="374650" cy="595313"/>
            <a:chOff x="2122617" y="5207138"/>
            <a:chExt cx="375424" cy="5948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818506-2AA9-4EC5-BEDB-3B02992FE77D}"/>
                </a:ext>
              </a:extLst>
            </p:cNvPr>
            <p:cNvSpPr/>
            <p:nvPr/>
          </p:nvSpPr>
          <p:spPr>
            <a:xfrm>
              <a:off x="2124208" y="5207138"/>
              <a:ext cx="372242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50D443-69EE-4D81-81A4-8FA6A3DEC35F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6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11BD351-60C0-43C7-A3D3-36499B641D64}"/>
                </a:ext>
              </a:extLst>
            </p:cNvPr>
            <p:cNvCxnSpPr/>
            <p:nvPr/>
          </p:nvCxnSpPr>
          <p:spPr>
            <a:xfrm>
              <a:off x="2241926" y="5505342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45" name="Group 40">
            <a:extLst>
              <a:ext uri="{FF2B5EF4-FFF2-40B4-BE49-F238E27FC236}">
                <a16:creationId xmlns:a16="http://schemas.microsoft.com/office/drawing/2014/main" id="{720AB834-0C02-4CFB-B02B-21BC021E0310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2270125"/>
            <a:ext cx="376238" cy="595313"/>
            <a:chOff x="2122617" y="5207138"/>
            <a:chExt cx="375424" cy="59482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1D44B4-C76E-4829-A75F-EB6CA6BAD90C}"/>
                </a:ext>
              </a:extLst>
            </p:cNvPr>
            <p:cNvSpPr/>
            <p:nvPr/>
          </p:nvSpPr>
          <p:spPr>
            <a:xfrm>
              <a:off x="2124202" y="5207138"/>
              <a:ext cx="372255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3D6D9-5DBB-4515-9088-28CF10061AE8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EF404C1-8682-4ADC-B656-7A72CC2C2320}"/>
                </a:ext>
              </a:extLst>
            </p:cNvPr>
            <p:cNvCxnSpPr/>
            <p:nvPr/>
          </p:nvCxnSpPr>
          <p:spPr>
            <a:xfrm>
              <a:off x="2243006" y="5505342"/>
              <a:ext cx="1932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9A929F-A7C0-48EA-9EEF-59B05602E3A3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2298700"/>
            <a:ext cx="1000125" cy="593725"/>
            <a:chOff x="1139584" y="2298101"/>
            <a:chExt cx="1000281" cy="594822"/>
          </a:xfrm>
        </p:grpSpPr>
        <p:grpSp>
          <p:nvGrpSpPr>
            <p:cNvPr id="9250" name="Group 47">
              <a:extLst>
                <a:ext uri="{FF2B5EF4-FFF2-40B4-BE49-F238E27FC236}">
                  <a16:creationId xmlns:a16="http://schemas.microsoft.com/office/drawing/2014/main" id="{CD96F865-A465-41EE-A480-05B831830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8351" y="2298101"/>
              <a:ext cx="380232" cy="594822"/>
              <a:chOff x="2120213" y="5207138"/>
              <a:chExt cx="380232" cy="59482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E984E5-91B8-481B-B128-8E881BA00BCF}"/>
                  </a:ext>
                </a:extLst>
              </p:cNvPr>
              <p:cNvSpPr/>
              <p:nvPr/>
            </p:nvSpPr>
            <p:spPr>
              <a:xfrm>
                <a:off x="2137993" y="5207138"/>
                <a:ext cx="344541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1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1F3B01D-8500-41B1-B264-402DE62BF4B6}"/>
                  </a:ext>
                </a:extLst>
              </p:cNvPr>
              <p:cNvSpPr/>
              <p:nvPr/>
            </p:nvSpPr>
            <p:spPr>
              <a:xfrm>
                <a:off x="2120528" y="5432980"/>
                <a:ext cx="379471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6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0BA4DDF-093C-4F3E-B7CE-94259D211DCF}"/>
                  </a:ext>
                </a:extLst>
              </p:cNvPr>
              <p:cNvCxnSpPr/>
              <p:nvPr/>
            </p:nvCxnSpPr>
            <p:spPr>
              <a:xfrm>
                <a:off x="2242784" y="5506139"/>
                <a:ext cx="193705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51" name="Group 51">
              <a:extLst>
                <a:ext uri="{FF2B5EF4-FFF2-40B4-BE49-F238E27FC236}">
                  <a16:creationId xmlns:a16="http://schemas.microsoft.com/office/drawing/2014/main" id="{79A4DBE6-D934-47FB-AD9E-8F29390E0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9633" y="2298101"/>
              <a:ext cx="380232" cy="594822"/>
              <a:chOff x="2120213" y="5207138"/>
              <a:chExt cx="380232" cy="59482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99F4118-407C-4E2D-8B54-46793D0B23A1}"/>
                  </a:ext>
                </a:extLst>
              </p:cNvPr>
              <p:cNvSpPr/>
              <p:nvPr/>
            </p:nvSpPr>
            <p:spPr>
              <a:xfrm>
                <a:off x="2124150" y="5207138"/>
                <a:ext cx="373120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7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F29DFE2-3387-4E12-8C4D-A2B506322F4F}"/>
                  </a:ext>
                </a:extLst>
              </p:cNvPr>
              <p:cNvSpPr/>
              <p:nvPr/>
            </p:nvSpPr>
            <p:spPr>
              <a:xfrm>
                <a:off x="2120974" y="5432980"/>
                <a:ext cx="379471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6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D12EFEE-E598-4B49-8A6F-05ADC655154E}"/>
                  </a:ext>
                </a:extLst>
              </p:cNvPr>
              <p:cNvCxnSpPr/>
              <p:nvPr/>
            </p:nvCxnSpPr>
            <p:spPr>
              <a:xfrm>
                <a:off x="2243230" y="5506139"/>
                <a:ext cx="193705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1C5741A-F527-4E6B-9C65-9B566A4863A4}"/>
                </a:ext>
              </a:extLst>
            </p:cNvPr>
            <p:cNvSpPr/>
            <p:nvPr/>
          </p:nvSpPr>
          <p:spPr>
            <a:xfrm>
              <a:off x="1533345" y="2411022"/>
              <a:ext cx="408052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or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C38CA5E-9C4C-409B-8882-3B8BCBF2B5E8}"/>
                </a:ext>
              </a:extLst>
            </p:cNvPr>
            <p:cNvSpPr/>
            <p:nvPr/>
          </p:nvSpPr>
          <p:spPr>
            <a:xfrm>
              <a:off x="1139584" y="2422155"/>
              <a:ext cx="279444" cy="370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</a:t>
              </a:r>
            </a:p>
          </p:txBody>
        </p:sp>
      </p:grpSp>
      <p:pic>
        <p:nvPicPr>
          <p:cNvPr id="9247" name="Picture 28">
            <a:extLst>
              <a:ext uri="{FF2B5EF4-FFF2-40B4-BE49-F238E27FC236}">
                <a16:creationId xmlns:a16="http://schemas.microsoft.com/office/drawing/2014/main" id="{95CBD392-03B4-4A48-9144-B7BA2B97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391025"/>
            <a:ext cx="933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61">
            <a:extLst>
              <a:ext uri="{FF2B5EF4-FFF2-40B4-BE49-F238E27FC236}">
                <a16:creationId xmlns:a16="http://schemas.microsoft.com/office/drawing/2014/main" id="{D69F6720-FFF9-453C-947D-E71C7FDB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4214813"/>
            <a:ext cx="9937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62">
            <a:extLst>
              <a:ext uri="{FF2B5EF4-FFF2-40B4-BE49-F238E27FC236}">
                <a16:creationId xmlns:a16="http://schemas.microsoft.com/office/drawing/2014/main" id="{15B1B10C-0864-4CFB-943D-E4B98F8BC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489450"/>
            <a:ext cx="10477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0" grpId="0" animBg="1"/>
      <p:bldP spid="11" grpId="0"/>
      <p:bldP spid="16" grpId="0"/>
      <p:bldP spid="38" grpId="0"/>
      <p:bldP spid="39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3B5551-BA42-421A-BAE9-48C0356DC47F}"/>
              </a:ext>
            </a:extLst>
          </p:cNvPr>
          <p:cNvSpPr/>
          <p:nvPr/>
        </p:nvSpPr>
        <p:spPr>
          <a:xfrm>
            <a:off x="4656138" y="765175"/>
            <a:ext cx="3732212" cy="2593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1" name="Rectangle 28">
            <a:extLst>
              <a:ext uri="{FF2B5EF4-FFF2-40B4-BE49-F238E27FC236}">
                <a16:creationId xmlns:a16="http://schemas.microsoft.com/office/drawing/2014/main" id="{7E767056-473F-448C-B0A2-DDF79F43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3718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Nikita is saving her money for a new bike costing £286. If she has already saved £39 and is then given £59 for her birthday, how much more does she need to save?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146306-A32E-420A-972E-00B4D0C5E536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B38F2F-5EE7-4737-96FA-8A901C7B8C86}"/>
              </a:ext>
            </a:extLst>
          </p:cNvPr>
          <p:cNvSpPr/>
          <p:nvPr/>
        </p:nvSpPr>
        <p:spPr>
          <a:xfrm>
            <a:off x="4656138" y="3471863"/>
            <a:ext cx="3732212" cy="26273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Rectangle 32">
            <a:extLst>
              <a:ext uri="{FF2B5EF4-FFF2-40B4-BE49-F238E27FC236}">
                <a16:creationId xmlns:a16="http://schemas.microsoft.com/office/drawing/2014/main" id="{4CD352AD-7721-4437-9484-B5D490048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36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3 Day 3</a:t>
            </a:r>
          </a:p>
        </p:txBody>
      </p:sp>
      <p:sp>
        <p:nvSpPr>
          <p:cNvPr id="12295" name="Rectangle 39">
            <a:extLst>
              <a:ext uri="{FF2B5EF4-FFF2-40B4-BE49-F238E27FC236}">
                <a16:creationId xmlns:a16="http://schemas.microsoft.com/office/drawing/2014/main" id="{6B4AB9CB-103E-4BE9-9B2A-E4633C8D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AE3B9D44-7955-4E6C-BF88-4EA22E4EA0A1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7402D223-D100-4EC3-A413-7373D11B3E11}"/>
              </a:ext>
            </a:extLst>
          </p:cNvPr>
          <p:cNvSpPr/>
          <p:nvPr/>
        </p:nvSpPr>
        <p:spPr>
          <a:xfrm>
            <a:off x="3336925" y="24558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8749A660-446C-4E83-87FA-533689DEBF9D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3E88583C-D00C-49A8-852D-13223F0144ED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96FBD37E-E5E4-4E90-9319-E421D891A0B4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D4FB04CF-437B-4938-837E-D07858532A6F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2" name="Rectangle 46">
            <a:extLst>
              <a:ext uri="{FF2B5EF4-FFF2-40B4-BE49-F238E27FC236}">
                <a16:creationId xmlns:a16="http://schemas.microsoft.com/office/drawing/2014/main" id="{3F47E712-50A0-4BAD-AC92-F5B765B03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2AADADC7-854F-4F49-9EB8-9C151520355C}"/>
              </a:ext>
            </a:extLst>
          </p:cNvPr>
          <p:cNvSpPr/>
          <p:nvPr/>
        </p:nvSpPr>
        <p:spPr>
          <a:xfrm>
            <a:off x="5894388" y="3032125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4" name="Rectangle 48">
            <a:extLst>
              <a:ext uri="{FF2B5EF4-FFF2-40B4-BE49-F238E27FC236}">
                <a16:creationId xmlns:a16="http://schemas.microsoft.com/office/drawing/2014/main" id="{B0674AD8-4E03-4BD1-82F2-F2D6BC88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3557588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2305" name="Rectangle 49">
            <a:extLst>
              <a:ext uri="{FF2B5EF4-FFF2-40B4-BE49-F238E27FC236}">
                <a16:creationId xmlns:a16="http://schemas.microsoft.com/office/drawing/2014/main" id="{49ADFCF2-8BA2-45DF-934E-A68E7C2E7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3933825"/>
            <a:ext cx="325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Place these values in ascending order.</a:t>
            </a:r>
          </a:p>
          <a:p>
            <a:pPr eaLnBrk="1" hangingPunct="1">
              <a:defRPr/>
            </a:pPr>
            <a:r>
              <a:rPr lang="en-GB" altLang="en-US">
                <a:latin typeface="+mn-lt"/>
              </a:rPr>
              <a:t>5.09  1.56    4.003   20.03</a:t>
            </a:r>
          </a:p>
          <a:p>
            <a:pPr eaLnBrk="1" hangingPunct="1">
              <a:defRPr/>
            </a:pPr>
            <a:r>
              <a:rPr lang="en-GB" altLang="en-US">
                <a:latin typeface="+mn-lt"/>
              </a:rPr>
              <a:t>Explain your reasoning.</a:t>
            </a:r>
          </a:p>
        </p:txBody>
      </p:sp>
      <p:sp>
        <p:nvSpPr>
          <p:cNvPr id="12306" name="Rectangle 51">
            <a:extLst>
              <a:ext uri="{FF2B5EF4-FFF2-40B4-BE49-F238E27FC236}">
                <a16:creationId xmlns:a16="http://schemas.microsoft.com/office/drawing/2014/main" id="{AFE3B5B4-E9C0-4DF4-A7A8-6A3F4DF3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1. 4924 - 1000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2.             = 0.04 ÷ 10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3. 8    + 1   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4. 37 + 6384 =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5. 4    - 1   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6. 176 × 8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8E0B44-750F-4201-94D2-C113D6B4AF47}"/>
              </a:ext>
            </a:extLst>
          </p:cNvPr>
          <p:cNvSpPr/>
          <p:nvPr/>
        </p:nvSpPr>
        <p:spPr>
          <a:xfrm>
            <a:off x="1185863" y="2401888"/>
            <a:ext cx="830262" cy="328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A69C39E-3056-4EE8-AE1C-96EEFA875C08}"/>
              </a:ext>
            </a:extLst>
          </p:cNvPr>
          <p:cNvSpPr/>
          <p:nvPr/>
        </p:nvSpPr>
        <p:spPr>
          <a:xfrm>
            <a:off x="1185863" y="2371725"/>
            <a:ext cx="8270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0.004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81A3A5-9EA3-4298-AF9B-3CBB7E1CB418}"/>
              </a:ext>
            </a:extLst>
          </p:cNvPr>
          <p:cNvSpPr/>
          <p:nvPr/>
        </p:nvSpPr>
        <p:spPr>
          <a:xfrm>
            <a:off x="2554288" y="1643063"/>
            <a:ext cx="6889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3924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170807-C970-4439-A27C-C8C3A3E7C150}"/>
              </a:ext>
            </a:extLst>
          </p:cNvPr>
          <p:cNvSpPr/>
          <p:nvPr/>
        </p:nvSpPr>
        <p:spPr>
          <a:xfrm>
            <a:off x="2374900" y="3841750"/>
            <a:ext cx="663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6421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BA9776-87B4-4F8C-974F-8ECC9D0C69C7}"/>
              </a:ext>
            </a:extLst>
          </p:cNvPr>
          <p:cNvSpPr/>
          <p:nvPr/>
        </p:nvSpPr>
        <p:spPr>
          <a:xfrm>
            <a:off x="2130425" y="5308600"/>
            <a:ext cx="6969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1408</a:t>
            </a:r>
          </a:p>
        </p:txBody>
      </p:sp>
      <p:sp>
        <p:nvSpPr>
          <p:cNvPr id="12312" name="Rectangle 81">
            <a:extLst>
              <a:ext uri="{FF2B5EF4-FFF2-40B4-BE49-F238E27FC236}">
                <a16:creationId xmlns:a16="http://schemas.microsoft.com/office/drawing/2014/main" id="{5EE59FFE-3089-4AEA-96DA-A8D23CE60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0265" name="Picture 82">
            <a:extLst>
              <a:ext uri="{FF2B5EF4-FFF2-40B4-BE49-F238E27FC236}">
                <a16:creationId xmlns:a16="http://schemas.microsoft.com/office/drawing/2014/main" id="{80527935-E9DE-4F4A-AD1C-0CFABF9F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>
            <a:hlinkClick r:id="rId3" action="ppaction://hlinksldjump"/>
            <a:extLst>
              <a:ext uri="{FF2B5EF4-FFF2-40B4-BE49-F238E27FC236}">
                <a16:creationId xmlns:a16="http://schemas.microsoft.com/office/drawing/2014/main" id="{B87D3061-DABD-4549-A9F2-75BCB37F4D16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67" name="Group 37">
            <a:extLst>
              <a:ext uri="{FF2B5EF4-FFF2-40B4-BE49-F238E27FC236}">
                <a16:creationId xmlns:a16="http://schemas.microsoft.com/office/drawing/2014/main" id="{BB69EA55-9CC9-471E-A447-45F4D20C8FEB}"/>
              </a:ext>
            </a:extLst>
          </p:cNvPr>
          <p:cNvGrpSpPr>
            <a:grpSpLocks/>
          </p:cNvGrpSpPr>
          <p:nvPr/>
        </p:nvGrpSpPr>
        <p:grpSpPr bwMode="auto">
          <a:xfrm>
            <a:off x="1208088" y="3008313"/>
            <a:ext cx="374650" cy="595312"/>
            <a:chOff x="2122617" y="5207138"/>
            <a:chExt cx="375424" cy="59482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53993DB-BCB6-4ADC-8AC5-8B1DDE3BEE7D}"/>
                </a:ext>
              </a:extLst>
            </p:cNvPr>
            <p:cNvSpPr/>
            <p:nvPr/>
          </p:nvSpPr>
          <p:spPr>
            <a:xfrm>
              <a:off x="2124207" y="5207138"/>
              <a:ext cx="372242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D4E1DD3-AD98-4D8B-8BD2-0F41686793A5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6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8A023DB-4E41-49D2-A48E-7AD65AD658D2}"/>
                </a:ext>
              </a:extLst>
            </p:cNvPr>
            <p:cNvCxnSpPr/>
            <p:nvPr/>
          </p:nvCxnSpPr>
          <p:spPr>
            <a:xfrm>
              <a:off x="2241925" y="5505342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841C40-1FB5-42E8-89FB-B38DA6025019}"/>
              </a:ext>
            </a:extLst>
          </p:cNvPr>
          <p:cNvGrpSpPr>
            <a:grpSpLocks/>
          </p:cNvGrpSpPr>
          <p:nvPr/>
        </p:nvGrpSpPr>
        <p:grpSpPr bwMode="auto">
          <a:xfrm>
            <a:off x="2347913" y="2990850"/>
            <a:ext cx="635000" cy="593725"/>
            <a:chOff x="2347255" y="2990168"/>
            <a:chExt cx="635576" cy="59482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64C41A2-4D6B-4555-BE27-C932A45A5071}"/>
                </a:ext>
              </a:extLst>
            </p:cNvPr>
            <p:cNvSpPr/>
            <p:nvPr/>
          </p:nvSpPr>
          <p:spPr>
            <a:xfrm>
              <a:off x="2347255" y="3103089"/>
              <a:ext cx="427424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10</a:t>
              </a:r>
            </a:p>
          </p:txBody>
        </p:sp>
        <p:grpSp>
          <p:nvGrpSpPr>
            <p:cNvPr id="10291" name="Group 67">
              <a:extLst>
                <a:ext uri="{FF2B5EF4-FFF2-40B4-BE49-F238E27FC236}">
                  <a16:creationId xmlns:a16="http://schemas.microsoft.com/office/drawing/2014/main" id="{AD1CC624-913B-41EA-82CF-BF1793D50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2599" y="2990168"/>
              <a:ext cx="380232" cy="594822"/>
              <a:chOff x="2120213" y="5207138"/>
              <a:chExt cx="380232" cy="594822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FEA38D-F124-4ECD-B133-A19543CD90C1}"/>
                  </a:ext>
                </a:extLst>
              </p:cNvPr>
              <p:cNvSpPr/>
              <p:nvPr/>
            </p:nvSpPr>
            <p:spPr>
              <a:xfrm>
                <a:off x="2138166" y="5207138"/>
                <a:ext cx="344800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1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4CFD1B6-2419-46E0-A932-BE90D16DA867}"/>
                  </a:ext>
                </a:extLst>
              </p:cNvPr>
              <p:cNvSpPr/>
              <p:nvPr/>
            </p:nvSpPr>
            <p:spPr>
              <a:xfrm>
                <a:off x="2120687" y="5432980"/>
                <a:ext cx="379758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2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16819B4-815F-4A0F-BB93-CEA7CA6590CF}"/>
                  </a:ext>
                </a:extLst>
              </p:cNvPr>
              <p:cNvCxnSpPr/>
              <p:nvPr/>
            </p:nvCxnSpPr>
            <p:spPr>
              <a:xfrm>
                <a:off x="2243036" y="5506139"/>
                <a:ext cx="193851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F268E2-7E3C-4682-9DD1-E39340BEB80C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4454525"/>
            <a:ext cx="501650" cy="595313"/>
            <a:chOff x="2305045" y="4454518"/>
            <a:chExt cx="502206" cy="594822"/>
          </a:xfrm>
        </p:grpSpPr>
        <p:grpSp>
          <p:nvGrpSpPr>
            <p:cNvPr id="10285" name="Group 66">
              <a:extLst>
                <a:ext uri="{FF2B5EF4-FFF2-40B4-BE49-F238E27FC236}">
                  <a16:creationId xmlns:a16="http://schemas.microsoft.com/office/drawing/2014/main" id="{0899F3D0-C095-4D66-8DBB-938F213A7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606" y="4454518"/>
              <a:ext cx="386645" cy="594822"/>
              <a:chOff x="2117007" y="5207138"/>
              <a:chExt cx="386645" cy="59482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9D7D019-0FAB-45E4-9CA8-01C80845EFE4}"/>
                  </a:ext>
                </a:extLst>
              </p:cNvPr>
              <p:cNvSpPr/>
              <p:nvPr/>
            </p:nvSpPr>
            <p:spPr>
              <a:xfrm>
                <a:off x="2138122" y="5207138"/>
                <a:ext cx="344870" cy="36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423CD1-FAEF-41ED-820E-BB109AE2E8C7}"/>
                  </a:ext>
                </a:extLst>
              </p:cNvPr>
              <p:cNvSpPr/>
              <p:nvPr/>
            </p:nvSpPr>
            <p:spPr>
              <a:xfrm>
                <a:off x="2117463" y="5432377"/>
                <a:ext cx="386189" cy="36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4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A02E794-F728-48B6-960B-A662204412A6}"/>
                  </a:ext>
                </a:extLst>
              </p:cNvPr>
              <p:cNvCxnSpPr/>
              <p:nvPr/>
            </p:nvCxnSpPr>
            <p:spPr>
              <a:xfrm>
                <a:off x="2243013" y="5505342"/>
                <a:ext cx="193890" cy="0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ED9246-5FA4-4A10-9474-F23610F31871}"/>
                </a:ext>
              </a:extLst>
            </p:cNvPr>
            <p:cNvSpPr/>
            <p:nvPr/>
          </p:nvSpPr>
          <p:spPr>
            <a:xfrm>
              <a:off x="2305045" y="4579828"/>
              <a:ext cx="305138" cy="36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10270" name="Group 78">
            <a:extLst>
              <a:ext uri="{FF2B5EF4-FFF2-40B4-BE49-F238E27FC236}">
                <a16:creationId xmlns:a16="http://schemas.microsoft.com/office/drawing/2014/main" id="{450E6217-E9BD-40C4-8972-B96DAB0E79B2}"/>
              </a:ext>
            </a:extLst>
          </p:cNvPr>
          <p:cNvGrpSpPr>
            <a:grpSpLocks/>
          </p:cNvGrpSpPr>
          <p:nvPr/>
        </p:nvGrpSpPr>
        <p:grpSpPr bwMode="auto">
          <a:xfrm>
            <a:off x="1825625" y="3008313"/>
            <a:ext cx="374650" cy="595312"/>
            <a:chOff x="2122617" y="5207138"/>
            <a:chExt cx="375424" cy="5948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D08408E-7848-4C8E-992B-BB9537205EEA}"/>
                </a:ext>
              </a:extLst>
            </p:cNvPr>
            <p:cNvSpPr/>
            <p:nvPr/>
          </p:nvSpPr>
          <p:spPr>
            <a:xfrm>
              <a:off x="2124208" y="5207138"/>
              <a:ext cx="372242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8913CF9-E5F6-46FD-A91A-765187ADD0A1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0E975F1-5966-493E-BABF-2584C2777D8F}"/>
                </a:ext>
              </a:extLst>
            </p:cNvPr>
            <p:cNvCxnSpPr/>
            <p:nvPr/>
          </p:nvCxnSpPr>
          <p:spPr>
            <a:xfrm>
              <a:off x="2241926" y="5505342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1" name="Group 85">
            <a:extLst>
              <a:ext uri="{FF2B5EF4-FFF2-40B4-BE49-F238E27FC236}">
                <a16:creationId xmlns:a16="http://schemas.microsoft.com/office/drawing/2014/main" id="{83FFD5A5-1E27-4324-930F-3AD64EBC02C8}"/>
              </a:ext>
            </a:extLst>
          </p:cNvPr>
          <p:cNvGrpSpPr>
            <a:grpSpLocks/>
          </p:cNvGrpSpPr>
          <p:nvPr/>
        </p:nvGrpSpPr>
        <p:grpSpPr bwMode="auto">
          <a:xfrm>
            <a:off x="1239838" y="4456113"/>
            <a:ext cx="381000" cy="595312"/>
            <a:chOff x="2119411" y="5207138"/>
            <a:chExt cx="381836" cy="59482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02A12EC-B5EB-4538-BAE9-289F00C43D2A}"/>
                </a:ext>
              </a:extLst>
            </p:cNvPr>
            <p:cNvSpPr/>
            <p:nvPr/>
          </p:nvSpPr>
          <p:spPr>
            <a:xfrm>
              <a:off x="2124183" y="5207138"/>
              <a:ext cx="372290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22A4175-04A0-43A9-8382-B4BE557CC88A}"/>
                </a:ext>
              </a:extLst>
            </p:cNvPr>
            <p:cNvSpPr/>
            <p:nvPr/>
          </p:nvSpPr>
          <p:spPr>
            <a:xfrm>
              <a:off x="2119411" y="5432377"/>
              <a:ext cx="381836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4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3DF69BD-3E12-41BF-AEA6-C1CAFB9DC5D9}"/>
                </a:ext>
              </a:extLst>
            </p:cNvPr>
            <p:cNvCxnSpPr/>
            <p:nvPr/>
          </p:nvCxnSpPr>
          <p:spPr>
            <a:xfrm>
              <a:off x="2241916" y="5505342"/>
              <a:ext cx="1941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2" name="Group 90">
            <a:extLst>
              <a:ext uri="{FF2B5EF4-FFF2-40B4-BE49-F238E27FC236}">
                <a16:creationId xmlns:a16="http://schemas.microsoft.com/office/drawing/2014/main" id="{FE2D3D40-6A5D-49CA-AC32-3430045678DC}"/>
              </a:ext>
            </a:extLst>
          </p:cNvPr>
          <p:cNvGrpSpPr>
            <a:grpSpLocks/>
          </p:cNvGrpSpPr>
          <p:nvPr/>
        </p:nvGrpSpPr>
        <p:grpSpPr bwMode="auto">
          <a:xfrm>
            <a:off x="1801813" y="4456113"/>
            <a:ext cx="382587" cy="595312"/>
            <a:chOff x="2119411" y="5207138"/>
            <a:chExt cx="381836" cy="59482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D5B35E9-9E7E-4F9B-B345-061FD478F229}"/>
                </a:ext>
              </a:extLst>
            </p:cNvPr>
            <p:cNvSpPr/>
            <p:nvPr/>
          </p:nvSpPr>
          <p:spPr>
            <a:xfrm>
              <a:off x="2140007" y="5207138"/>
              <a:ext cx="340643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FD25344-E075-4649-A675-863C43C7DAF1}"/>
                </a:ext>
              </a:extLst>
            </p:cNvPr>
            <p:cNvSpPr/>
            <p:nvPr/>
          </p:nvSpPr>
          <p:spPr>
            <a:xfrm>
              <a:off x="2119411" y="5432377"/>
              <a:ext cx="381836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2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69B8E8D-EE65-4760-926F-884BCBB2F08C}"/>
                </a:ext>
              </a:extLst>
            </p:cNvPr>
            <p:cNvCxnSpPr/>
            <p:nvPr/>
          </p:nvCxnSpPr>
          <p:spPr>
            <a:xfrm>
              <a:off x="2242993" y="5505342"/>
              <a:ext cx="1932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2BC4FFA7-60A9-42F9-A1D6-0075F8F63FEB}"/>
              </a:ext>
            </a:extLst>
          </p:cNvPr>
          <p:cNvSpPr/>
          <p:nvPr/>
        </p:nvSpPr>
        <p:spPr>
          <a:xfrm>
            <a:off x="5980113" y="2941638"/>
            <a:ext cx="7524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£188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60357-3E33-43B3-B0DA-8CEED5BADDBE}"/>
              </a:ext>
            </a:extLst>
          </p:cNvPr>
          <p:cNvSpPr/>
          <p:nvPr/>
        </p:nvSpPr>
        <p:spPr>
          <a:xfrm>
            <a:off x="4986338" y="5308600"/>
            <a:ext cx="29321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1.56   4.003   5.09    20.03</a:t>
            </a:r>
          </a:p>
        </p:txBody>
      </p:sp>
      <p:sp>
        <p:nvSpPr>
          <p:cNvPr id="96" name="Reveal Answer 8">
            <a:extLst>
              <a:ext uri="{FF2B5EF4-FFF2-40B4-BE49-F238E27FC236}">
                <a16:creationId xmlns:a16="http://schemas.microsoft.com/office/drawing/2014/main" id="{06F65D40-D949-4904-99D7-EA7CFE1DF956}"/>
              </a:ext>
            </a:extLst>
          </p:cNvPr>
          <p:cNvSpPr/>
          <p:nvPr/>
        </p:nvSpPr>
        <p:spPr>
          <a:xfrm>
            <a:off x="5894388" y="5391150"/>
            <a:ext cx="1006475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/>
      <p:bldP spid="55" grpId="0"/>
      <p:bldP spid="57" grpId="0"/>
      <p:bldP spid="59" grpId="0"/>
      <p:bldP spid="95" grpId="0"/>
      <p:bldP spid="5" grpId="0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A1CC613-7096-415B-9161-A78B88207E7F}"/>
              </a:ext>
            </a:extLst>
          </p:cNvPr>
          <p:cNvSpPr/>
          <p:nvPr/>
        </p:nvSpPr>
        <p:spPr>
          <a:xfrm>
            <a:off x="4656138" y="765175"/>
            <a:ext cx="3732212" cy="282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Rectangle 28">
            <a:extLst>
              <a:ext uri="{FF2B5EF4-FFF2-40B4-BE49-F238E27FC236}">
                <a16:creationId xmlns:a16="http://schemas.microsoft.com/office/drawing/2014/main" id="{B1FDCF59-A15F-4418-9A67-C6BAF920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128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Pavel buys 4 pears. He pays with a £5 note. He receives £3.56.  How much does 1 pear cost?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224115-B7CB-4DAE-B0A1-28A44DD9B887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C837CB-AD23-4179-872C-D9C38CCE5E77}"/>
              </a:ext>
            </a:extLst>
          </p:cNvPr>
          <p:cNvSpPr/>
          <p:nvPr/>
        </p:nvSpPr>
        <p:spPr>
          <a:xfrm>
            <a:off x="4656138" y="3719513"/>
            <a:ext cx="3732212" cy="237966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8" name="Rectangle 32">
            <a:extLst>
              <a:ext uri="{FF2B5EF4-FFF2-40B4-BE49-F238E27FC236}">
                <a16:creationId xmlns:a16="http://schemas.microsoft.com/office/drawing/2014/main" id="{45CFC303-7488-4A66-9973-3F42ACA5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3 Day 4</a:t>
            </a:r>
          </a:p>
        </p:txBody>
      </p:sp>
      <p:sp>
        <p:nvSpPr>
          <p:cNvPr id="13319" name="Rectangle 39">
            <a:extLst>
              <a:ext uri="{FF2B5EF4-FFF2-40B4-BE49-F238E27FC236}">
                <a16:creationId xmlns:a16="http://schemas.microsoft.com/office/drawing/2014/main" id="{49A68B3B-6AF3-4C1A-A0FE-4D928C3DD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589B8CF2-5A5A-40A4-88DB-5A4A6FCE0D51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59AA562D-32DD-428C-84EF-8805219300DC}"/>
              </a:ext>
            </a:extLst>
          </p:cNvPr>
          <p:cNvSpPr/>
          <p:nvPr/>
        </p:nvSpPr>
        <p:spPr>
          <a:xfrm>
            <a:off x="3336925" y="24558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CE5227BD-8FEC-4BAA-997C-BAAC5A448A3B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C7FC2646-7B45-476F-92A6-0DB0F797017E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CA052730-B550-4C7A-BD3E-195C0A510FA1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E47E31BA-7E4E-47E2-A60C-A94226D81756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6" name="Rectangle 46">
            <a:extLst>
              <a:ext uri="{FF2B5EF4-FFF2-40B4-BE49-F238E27FC236}">
                <a16:creationId xmlns:a16="http://schemas.microsoft.com/office/drawing/2014/main" id="{2908328A-5360-4443-A8D9-DA1362151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9696B1EA-E230-4E36-9F93-4552CD928676}"/>
              </a:ext>
            </a:extLst>
          </p:cNvPr>
          <p:cNvSpPr/>
          <p:nvPr/>
        </p:nvSpPr>
        <p:spPr>
          <a:xfrm>
            <a:off x="5883275" y="2847975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8" name="Rectangle 48">
            <a:extLst>
              <a:ext uri="{FF2B5EF4-FFF2-40B4-BE49-F238E27FC236}">
                <a16:creationId xmlns:a16="http://schemas.microsoft.com/office/drawing/2014/main" id="{2BC9370F-5164-4D0B-B199-0CAA1BE27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3832225"/>
            <a:ext cx="3389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3329" name="Rectangle 49">
            <a:extLst>
              <a:ext uri="{FF2B5EF4-FFF2-40B4-BE49-F238E27FC236}">
                <a16:creationId xmlns:a16="http://schemas.microsoft.com/office/drawing/2014/main" id="{C358CCE0-CFAF-40F1-9D10-2D0A04709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4298950"/>
            <a:ext cx="346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>
                <a:latin typeface="+mn-lt"/>
              </a:rPr>
              <a:t>Explain how you multiply and divide decimal numbers, or numbers where the answer is </a:t>
            </a:r>
            <a:br>
              <a:rPr lang="en-GB" altLang="en-US">
                <a:latin typeface="+mn-lt"/>
              </a:rPr>
            </a:br>
            <a:r>
              <a:rPr lang="en-GB" altLang="en-US">
                <a:latin typeface="+mn-lt"/>
              </a:rPr>
              <a:t>a decimal, by 10. </a:t>
            </a:r>
          </a:p>
        </p:txBody>
      </p:sp>
      <p:sp>
        <p:nvSpPr>
          <p:cNvPr id="13330" name="Rectangle 51">
            <a:extLst>
              <a:ext uri="{FF2B5EF4-FFF2-40B4-BE49-F238E27FC236}">
                <a16:creationId xmlns:a16="http://schemas.microsoft.com/office/drawing/2014/main" id="{2DE9CC9F-0862-4444-8118-12BE04A8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1. 85.47 + 109.38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2.            = 340 - 60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3. 81 ÷ 9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4. 37 × 8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5.        -         =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GB" altLang="en-US">
                <a:latin typeface="+mn-lt"/>
              </a:rPr>
              <a:t>6. 15.9 - (54 ÷ 6)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24F8CD-5477-4C17-BAEC-79AF2943F4B4}"/>
              </a:ext>
            </a:extLst>
          </p:cNvPr>
          <p:cNvSpPr/>
          <p:nvPr/>
        </p:nvSpPr>
        <p:spPr>
          <a:xfrm>
            <a:off x="1192213" y="2312988"/>
            <a:ext cx="68897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1565FCB-414E-4D21-88B9-87FDD5959D37}"/>
              </a:ext>
            </a:extLst>
          </p:cNvPr>
          <p:cNvSpPr/>
          <p:nvPr/>
        </p:nvSpPr>
        <p:spPr>
          <a:xfrm>
            <a:off x="2695575" y="1620838"/>
            <a:ext cx="10017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 194.85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2498787-2761-43DD-AD4A-CDA66B11FE91}"/>
              </a:ext>
            </a:extLst>
          </p:cNvPr>
          <p:cNvSpPr/>
          <p:nvPr/>
        </p:nvSpPr>
        <p:spPr>
          <a:xfrm>
            <a:off x="2009775" y="3116263"/>
            <a:ext cx="312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679F54-53E1-489F-A213-117242928373}"/>
              </a:ext>
            </a:extLst>
          </p:cNvPr>
          <p:cNvSpPr/>
          <p:nvPr/>
        </p:nvSpPr>
        <p:spPr>
          <a:xfrm>
            <a:off x="1965325" y="3840163"/>
            <a:ext cx="6302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296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9B681-AFC7-4CB6-BAF0-BFD2B1BBB14D}"/>
              </a:ext>
            </a:extLst>
          </p:cNvPr>
          <p:cNvSpPr/>
          <p:nvPr/>
        </p:nvSpPr>
        <p:spPr>
          <a:xfrm>
            <a:off x="5497513" y="2714625"/>
            <a:ext cx="1808162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£0.36 or 36p</a:t>
            </a:r>
          </a:p>
        </p:txBody>
      </p:sp>
      <p:sp>
        <p:nvSpPr>
          <p:cNvPr id="13336" name="Rectangle 50">
            <a:extLst>
              <a:ext uri="{FF2B5EF4-FFF2-40B4-BE49-F238E27FC236}">
                <a16:creationId xmlns:a16="http://schemas.microsoft.com/office/drawing/2014/main" id="{C78A39C7-9B30-4C01-B5D7-2F8B3B1C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1289" name="Picture 60">
            <a:extLst>
              <a:ext uri="{FF2B5EF4-FFF2-40B4-BE49-F238E27FC236}">
                <a16:creationId xmlns:a16="http://schemas.microsoft.com/office/drawing/2014/main" id="{8E0E0E2D-E8EE-4C78-A7E2-56265D4B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>
            <a:hlinkClick r:id="rId3" action="ppaction://hlinksldjump"/>
            <a:extLst>
              <a:ext uri="{FF2B5EF4-FFF2-40B4-BE49-F238E27FC236}">
                <a16:creationId xmlns:a16="http://schemas.microsoft.com/office/drawing/2014/main" id="{ABD571D3-7E34-4D4F-B9DF-D5719C424F6E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0686B3-5673-4FCA-9FDD-EDA621AD7354}"/>
              </a:ext>
            </a:extLst>
          </p:cNvPr>
          <p:cNvSpPr/>
          <p:nvPr/>
        </p:nvSpPr>
        <p:spPr>
          <a:xfrm>
            <a:off x="2727325" y="5308600"/>
            <a:ext cx="5730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6.9</a:t>
            </a:r>
          </a:p>
        </p:txBody>
      </p:sp>
      <p:grpSp>
        <p:nvGrpSpPr>
          <p:cNvPr id="11292" name="Group 7">
            <a:extLst>
              <a:ext uri="{FF2B5EF4-FFF2-40B4-BE49-F238E27FC236}">
                <a16:creationId xmlns:a16="http://schemas.microsoft.com/office/drawing/2014/main" id="{36B8B84D-E07D-4AF1-A11A-DDD5DFCC129E}"/>
              </a:ext>
            </a:extLst>
          </p:cNvPr>
          <p:cNvGrpSpPr>
            <a:grpSpLocks/>
          </p:cNvGrpSpPr>
          <p:nvPr/>
        </p:nvGrpSpPr>
        <p:grpSpPr bwMode="auto">
          <a:xfrm>
            <a:off x="1020763" y="4448175"/>
            <a:ext cx="628650" cy="595313"/>
            <a:chOff x="6376173" y="-449539"/>
            <a:chExt cx="628698" cy="59482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33EF74-BA37-4B6F-854F-2D9288E55E27}"/>
                </a:ext>
              </a:extLst>
            </p:cNvPr>
            <p:cNvSpPr/>
            <p:nvPr/>
          </p:nvSpPr>
          <p:spPr>
            <a:xfrm>
              <a:off x="6441265" y="-449539"/>
              <a:ext cx="498513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65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B1349BD-8EEF-40CC-8E10-699675C12A4B}"/>
                </a:ext>
              </a:extLst>
            </p:cNvPr>
            <p:cNvSpPr/>
            <p:nvPr/>
          </p:nvSpPr>
          <p:spPr>
            <a:xfrm>
              <a:off x="6376173" y="-224300"/>
              <a:ext cx="62869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100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A360037-5286-4A5C-B1B3-104DEB68DC48}"/>
                </a:ext>
              </a:extLst>
            </p:cNvPr>
            <p:cNvCxnSpPr/>
            <p:nvPr/>
          </p:nvCxnSpPr>
          <p:spPr>
            <a:xfrm>
              <a:off x="6522234" y="-151335"/>
              <a:ext cx="4445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1E33778-59DD-4A2C-8EE2-8B3BC3AF3B1B}"/>
              </a:ext>
            </a:extLst>
          </p:cNvPr>
          <p:cNvSpPr/>
          <p:nvPr/>
        </p:nvSpPr>
        <p:spPr>
          <a:xfrm>
            <a:off x="1290638" y="2398713"/>
            <a:ext cx="5905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280</a:t>
            </a:r>
          </a:p>
        </p:txBody>
      </p:sp>
      <p:grpSp>
        <p:nvGrpSpPr>
          <p:cNvPr id="11294" name="Group 6">
            <a:extLst>
              <a:ext uri="{FF2B5EF4-FFF2-40B4-BE49-F238E27FC236}">
                <a16:creationId xmlns:a16="http://schemas.microsoft.com/office/drawing/2014/main" id="{C52642A1-29B5-4E2B-A8A6-DE58DA74FDA7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4448175"/>
            <a:ext cx="628650" cy="595313"/>
            <a:chOff x="7069792" y="-449539"/>
            <a:chExt cx="628698" cy="5948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6FA0B9D-6174-4BFC-AA88-C1F1FA253F56}"/>
                </a:ext>
              </a:extLst>
            </p:cNvPr>
            <p:cNvSpPr/>
            <p:nvPr/>
          </p:nvSpPr>
          <p:spPr>
            <a:xfrm>
              <a:off x="7126946" y="-449539"/>
              <a:ext cx="514389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48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1AD3D6D-7EA8-434C-A7FE-E912449CB6D8}"/>
                </a:ext>
              </a:extLst>
            </p:cNvPr>
            <p:cNvSpPr/>
            <p:nvPr/>
          </p:nvSpPr>
          <p:spPr>
            <a:xfrm>
              <a:off x="7069792" y="-224300"/>
              <a:ext cx="62869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100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FF5FE3D-CD7A-478D-98F2-5CB90FB0B4D9}"/>
                </a:ext>
              </a:extLst>
            </p:cNvPr>
            <p:cNvCxnSpPr/>
            <p:nvPr/>
          </p:nvCxnSpPr>
          <p:spPr>
            <a:xfrm>
              <a:off x="7215853" y="-151335"/>
              <a:ext cx="44453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F24484-1661-4891-AA5A-3C489C2325A2}"/>
              </a:ext>
            </a:extLst>
          </p:cNvPr>
          <p:cNvGrpSpPr>
            <a:grpSpLocks/>
          </p:cNvGrpSpPr>
          <p:nvPr/>
        </p:nvGrpSpPr>
        <p:grpSpPr bwMode="auto">
          <a:xfrm>
            <a:off x="2473325" y="4448175"/>
            <a:ext cx="641350" cy="595313"/>
            <a:chOff x="1989568" y="5207138"/>
            <a:chExt cx="641522" cy="59482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B7CF2FF-9444-4422-816B-3D60EDE62C59}"/>
                </a:ext>
              </a:extLst>
            </p:cNvPr>
            <p:cNvSpPr/>
            <p:nvPr/>
          </p:nvSpPr>
          <p:spPr>
            <a:xfrm>
              <a:off x="2080080" y="5207138"/>
              <a:ext cx="46049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17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A5EB851-50C0-47F4-9990-091C5E0B3BC7}"/>
                </a:ext>
              </a:extLst>
            </p:cNvPr>
            <p:cNvSpPr/>
            <p:nvPr/>
          </p:nvSpPr>
          <p:spPr>
            <a:xfrm>
              <a:off x="1989568" y="5432377"/>
              <a:ext cx="641522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100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B1EED53-6099-4F69-8C15-60621178F27B}"/>
                </a:ext>
              </a:extLst>
            </p:cNvPr>
            <p:cNvCxnSpPr/>
            <p:nvPr/>
          </p:nvCxnSpPr>
          <p:spPr>
            <a:xfrm>
              <a:off x="2129305" y="5505342"/>
              <a:ext cx="436680" cy="0"/>
            </a:xfrm>
            <a:prstGeom prst="line">
              <a:avLst/>
            </a:prstGeom>
            <a:ln w="12700">
              <a:solidFill>
                <a:srgbClr val="0682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/>
      <p:bldP spid="56" grpId="0"/>
      <p:bldP spid="57" grpId="0"/>
      <p:bldP spid="2" grpId="0"/>
      <p:bldP spid="6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9A0587-A8F9-45CC-AC3E-74C914A2BD5D}"/>
              </a:ext>
            </a:extLst>
          </p:cNvPr>
          <p:cNvSpPr/>
          <p:nvPr/>
        </p:nvSpPr>
        <p:spPr>
          <a:xfrm>
            <a:off x="4656138" y="765175"/>
            <a:ext cx="3732212" cy="3159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Rectangle 28">
            <a:extLst>
              <a:ext uri="{FF2B5EF4-FFF2-40B4-BE49-F238E27FC236}">
                <a16:creationId xmlns:a16="http://schemas.microsoft.com/office/drawing/2014/main" id="{EDC3FE2E-AA5C-44F0-8F3E-C1751BFA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2750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dirty="0">
                <a:latin typeface="+mn-lt"/>
              </a:rPr>
              <a:t>At the beginning of the day, a grocer has 239 apples. He receives another 144 from his supplier and sells 307 during the day. How many apples does the grocer have at the end of the day?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7AE69D-182A-475F-9526-4D620A2E2710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E0CA29-6687-4789-873E-84F08EC6CE5F}"/>
              </a:ext>
            </a:extLst>
          </p:cNvPr>
          <p:cNvSpPr/>
          <p:nvPr/>
        </p:nvSpPr>
        <p:spPr>
          <a:xfrm>
            <a:off x="4656138" y="4060825"/>
            <a:ext cx="3732212" cy="2032000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2" name="Rectangle 32">
            <a:extLst>
              <a:ext uri="{FF2B5EF4-FFF2-40B4-BE49-F238E27FC236}">
                <a16:creationId xmlns:a16="http://schemas.microsoft.com/office/drawing/2014/main" id="{9D48C9DC-AEC3-403B-941D-5751EF5F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Week 3 Day 5</a:t>
            </a:r>
          </a:p>
        </p:txBody>
      </p:sp>
      <p:sp>
        <p:nvSpPr>
          <p:cNvPr id="14343" name="Rectangle 39">
            <a:extLst>
              <a:ext uri="{FF2B5EF4-FFF2-40B4-BE49-F238E27FC236}">
                <a16:creationId xmlns:a16="http://schemas.microsoft.com/office/drawing/2014/main" id="{4AFB8B78-D316-491A-B905-3A3872998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 dirty="0">
                <a:latin typeface="+mn-lt"/>
              </a:rPr>
              <a:t>Fluency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altLang="en-US" dirty="0"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274D6425-F89B-451C-8BD1-7D1A644395F4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8B08AC31-B528-4A60-9202-D836EC9F1020}"/>
              </a:ext>
            </a:extLst>
          </p:cNvPr>
          <p:cNvSpPr/>
          <p:nvPr/>
        </p:nvSpPr>
        <p:spPr>
          <a:xfrm>
            <a:off x="3335338" y="2484438"/>
            <a:ext cx="1006475" cy="1920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15B7F479-6F9D-450E-82F2-3D1E25329EA3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633C716E-4E31-4EF3-A738-78064B32D352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270AFC46-99F7-468A-B476-B11778B637E4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81F69EC2-36E2-4E3E-88D8-4BDFDD3A1786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50" name="Rectangle 46">
            <a:extLst>
              <a:ext uri="{FF2B5EF4-FFF2-40B4-BE49-F238E27FC236}">
                <a16:creationId xmlns:a16="http://schemas.microsoft.com/office/drawing/2014/main" id="{8809C589-5D9E-45CF-9CAF-012EA85D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 dirty="0"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6FC1F863-9326-4F74-9D9A-7CA986FD0975}"/>
              </a:ext>
            </a:extLst>
          </p:cNvPr>
          <p:cNvSpPr/>
          <p:nvPr/>
        </p:nvSpPr>
        <p:spPr>
          <a:xfrm>
            <a:off x="5940425" y="34671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52" name="Rectangle 48">
            <a:extLst>
              <a:ext uri="{FF2B5EF4-FFF2-40B4-BE49-F238E27FC236}">
                <a16:creationId xmlns:a16="http://schemas.microsoft.com/office/drawing/2014/main" id="{EA2C9FD7-E29D-424E-9ED3-B9622A87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412591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b="1">
                <a:latin typeface="+mn-lt"/>
              </a:rPr>
              <a:t>Reasoning</a:t>
            </a:r>
          </a:p>
        </p:txBody>
      </p:sp>
      <p:sp>
        <p:nvSpPr>
          <p:cNvPr id="14353" name="Rectangle 49">
            <a:extLst>
              <a:ext uri="{FF2B5EF4-FFF2-40B4-BE49-F238E27FC236}">
                <a16:creationId xmlns:a16="http://schemas.microsoft.com/office/drawing/2014/main" id="{A35F28DC-7843-4E0E-933E-B0C889D65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5584825"/>
            <a:ext cx="346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GB" altLang="en-US" sz="1600">
                <a:latin typeface="+mn-lt"/>
              </a:rPr>
              <a:t>Which is the odd one out?</a:t>
            </a:r>
          </a:p>
        </p:txBody>
      </p:sp>
      <p:sp>
        <p:nvSpPr>
          <p:cNvPr id="14354" name="Rectangle 51">
            <a:extLst>
              <a:ext uri="{FF2B5EF4-FFF2-40B4-BE49-F238E27FC236}">
                <a16:creationId xmlns:a16="http://schemas.microsoft.com/office/drawing/2014/main" id="{5ABF87B8-2619-4CCF-9E43-525D8003C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spcAft>
                <a:spcPts val="3600"/>
              </a:spcAft>
              <a:buFontTx/>
              <a:buAutoNum type="arabicPeriod"/>
              <a:defRPr/>
            </a:pPr>
            <a:r>
              <a:rPr lang="en-GB" altLang="en-US" dirty="0">
                <a:latin typeface="+mn-lt"/>
              </a:rPr>
              <a:t>581 ÷ 7 =</a:t>
            </a:r>
          </a:p>
          <a:p>
            <a:pPr eaLnBrk="1" hangingPunct="1">
              <a:spcAft>
                <a:spcPts val="3600"/>
              </a:spcAft>
              <a:buFontTx/>
              <a:buAutoNum type="arabicPeriod"/>
              <a:defRPr/>
            </a:pPr>
            <a:r>
              <a:rPr lang="en-GB" altLang="en-US" dirty="0">
                <a:latin typeface="+mn-lt"/>
              </a:rPr>
              <a:t>          = 694 × 0</a:t>
            </a:r>
          </a:p>
          <a:p>
            <a:pPr eaLnBrk="1" hangingPunct="1">
              <a:spcAft>
                <a:spcPts val="3600"/>
              </a:spcAft>
              <a:buFontTx/>
              <a:buAutoNum type="arabicPeriod"/>
              <a:defRPr/>
            </a:pPr>
            <a:r>
              <a:rPr lang="en-GB" altLang="en-US" dirty="0">
                <a:latin typeface="+mn-lt"/>
              </a:rPr>
              <a:t>11 – 3.55 =</a:t>
            </a:r>
          </a:p>
          <a:p>
            <a:pPr eaLnBrk="1" hangingPunct="1">
              <a:spcAft>
                <a:spcPts val="3600"/>
              </a:spcAft>
              <a:buFontTx/>
              <a:buAutoNum type="arabicPeriod"/>
              <a:defRPr/>
            </a:pPr>
            <a:r>
              <a:rPr lang="en-GB" altLang="en-US" dirty="0">
                <a:latin typeface="+mn-lt"/>
              </a:rPr>
              <a:t>37 + (11 × 6) =</a:t>
            </a:r>
          </a:p>
          <a:p>
            <a:pPr eaLnBrk="1" hangingPunct="1">
              <a:spcAft>
                <a:spcPts val="3600"/>
              </a:spcAft>
              <a:buFontTx/>
              <a:buAutoNum type="arabicPeriod"/>
              <a:defRPr/>
            </a:pPr>
            <a:r>
              <a:rPr lang="en-GB" altLang="en-US" dirty="0">
                <a:latin typeface="+mn-lt"/>
              </a:rPr>
              <a:t>38.45 + 74.38 =</a:t>
            </a:r>
          </a:p>
          <a:p>
            <a:pPr eaLnBrk="1" hangingPunct="1">
              <a:spcAft>
                <a:spcPts val="3600"/>
              </a:spcAft>
              <a:buFontTx/>
              <a:buAutoNum type="arabicPeriod"/>
              <a:defRPr/>
            </a:pPr>
            <a:r>
              <a:rPr lang="en-GB" altLang="en-US" dirty="0">
                <a:latin typeface="+mn-lt"/>
              </a:rPr>
              <a:t>3808 × 27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D1C3AD-82E7-48D9-91DF-A57FE8D1C4E0}"/>
              </a:ext>
            </a:extLst>
          </p:cNvPr>
          <p:cNvSpPr/>
          <p:nvPr/>
        </p:nvSpPr>
        <p:spPr>
          <a:xfrm>
            <a:off x="1231900" y="2336800"/>
            <a:ext cx="687388" cy="450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5BEEF9-BCF1-4994-ADCA-76FA9E7962FE}"/>
              </a:ext>
            </a:extLst>
          </p:cNvPr>
          <p:cNvSpPr/>
          <p:nvPr/>
        </p:nvSpPr>
        <p:spPr>
          <a:xfrm>
            <a:off x="2087563" y="1646238"/>
            <a:ext cx="508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83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2EEC24-2210-4524-91AD-81B60817E1B0}"/>
              </a:ext>
            </a:extLst>
          </p:cNvPr>
          <p:cNvSpPr/>
          <p:nvPr/>
        </p:nvSpPr>
        <p:spPr>
          <a:xfrm>
            <a:off x="2308225" y="3108325"/>
            <a:ext cx="6238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7.45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276B10-DE22-48A7-8AFF-4532FE95A6E0}"/>
              </a:ext>
            </a:extLst>
          </p:cNvPr>
          <p:cNvSpPr/>
          <p:nvPr/>
        </p:nvSpPr>
        <p:spPr>
          <a:xfrm>
            <a:off x="2697163" y="3846513"/>
            <a:ext cx="5476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B38CFF-CDF2-4561-ADB8-27D92595A6B7}"/>
              </a:ext>
            </a:extLst>
          </p:cNvPr>
          <p:cNvSpPr/>
          <p:nvPr/>
        </p:nvSpPr>
        <p:spPr>
          <a:xfrm>
            <a:off x="2835275" y="4581525"/>
            <a:ext cx="8175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112.83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13C939-986F-4CCB-8B39-A2CF3BEC019D}"/>
              </a:ext>
            </a:extLst>
          </p:cNvPr>
          <p:cNvSpPr/>
          <p:nvPr/>
        </p:nvSpPr>
        <p:spPr>
          <a:xfrm>
            <a:off x="2457450" y="5308600"/>
            <a:ext cx="9747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102 816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21F10F-831E-4C4C-9637-53655EF737A2}"/>
              </a:ext>
            </a:extLst>
          </p:cNvPr>
          <p:cNvSpPr/>
          <p:nvPr/>
        </p:nvSpPr>
        <p:spPr>
          <a:xfrm>
            <a:off x="5719763" y="3328988"/>
            <a:ext cx="14970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76 apples</a:t>
            </a:r>
          </a:p>
        </p:txBody>
      </p:sp>
      <p:sp>
        <p:nvSpPr>
          <p:cNvPr id="14362" name="Rectangle 33">
            <a:extLst>
              <a:ext uri="{FF2B5EF4-FFF2-40B4-BE49-F238E27FC236}">
                <a16:creationId xmlns:a16="http://schemas.microsoft.com/office/drawing/2014/main" id="{8DC304FE-A287-4A95-BE08-AEA286693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>
                <a:latin typeface="+mn-lt"/>
              </a:rPr>
              <a:t>Menu</a:t>
            </a:r>
          </a:p>
        </p:txBody>
      </p:sp>
      <p:pic>
        <p:nvPicPr>
          <p:cNvPr id="12315" name="Picture 34">
            <a:extLst>
              <a:ext uri="{FF2B5EF4-FFF2-40B4-BE49-F238E27FC236}">
                <a16:creationId xmlns:a16="http://schemas.microsoft.com/office/drawing/2014/main" id="{934A1D91-BED6-4BA2-94D7-675CCB1A8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id="{F49864B5-0245-4333-822E-4644321C63A5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0C063A8-8EE3-4F07-8D10-1F76727875F7}"/>
              </a:ext>
            </a:extLst>
          </p:cNvPr>
          <p:cNvSpPr/>
          <p:nvPr/>
        </p:nvSpPr>
        <p:spPr>
          <a:xfrm>
            <a:off x="1409700" y="2378075"/>
            <a:ext cx="3317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</a:t>
            </a:r>
          </a:p>
        </p:txBody>
      </p:sp>
      <p:grpSp>
        <p:nvGrpSpPr>
          <p:cNvPr id="12318" name="Group 63">
            <a:extLst>
              <a:ext uri="{FF2B5EF4-FFF2-40B4-BE49-F238E27FC236}">
                <a16:creationId xmlns:a16="http://schemas.microsoft.com/office/drawing/2014/main" id="{9591D10F-3565-4C48-ABA8-08F59E56C00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4754563"/>
            <a:ext cx="484188" cy="595312"/>
            <a:chOff x="2068115" y="5207138"/>
            <a:chExt cx="484428" cy="59482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A84AB21-D83C-47EF-9D17-15EB306B6EF5}"/>
                </a:ext>
              </a:extLst>
            </p:cNvPr>
            <p:cNvSpPr/>
            <p:nvPr/>
          </p:nvSpPr>
          <p:spPr>
            <a:xfrm>
              <a:off x="2139588" y="5207138"/>
              <a:ext cx="341481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1F9AD4C-3404-4B4B-9287-3EE004C12CF4}"/>
                </a:ext>
              </a:extLst>
            </p:cNvPr>
            <p:cNvSpPr/>
            <p:nvPr/>
          </p:nvSpPr>
          <p:spPr>
            <a:xfrm>
              <a:off x="2068115" y="5432377"/>
              <a:ext cx="48442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10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8307C7F-9CD7-4178-9F8B-9A65CA88ECDB}"/>
                </a:ext>
              </a:extLst>
            </p:cNvPr>
            <p:cNvCxnSpPr/>
            <p:nvPr/>
          </p:nvCxnSpPr>
          <p:spPr>
            <a:xfrm>
              <a:off x="2242827" y="5505342"/>
              <a:ext cx="1937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9" name="Group 71">
            <a:extLst>
              <a:ext uri="{FF2B5EF4-FFF2-40B4-BE49-F238E27FC236}">
                <a16:creationId xmlns:a16="http://schemas.microsoft.com/office/drawing/2014/main" id="{34E4D73A-69F8-4889-9549-3D671ACAD9D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754563"/>
            <a:ext cx="374650" cy="595312"/>
            <a:chOff x="2123419" y="5207138"/>
            <a:chExt cx="373820" cy="59482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E00E5EF-66F0-4258-B610-53EC9D12692F}"/>
                </a:ext>
              </a:extLst>
            </p:cNvPr>
            <p:cNvSpPr/>
            <p:nvPr/>
          </p:nvSpPr>
          <p:spPr>
            <a:xfrm>
              <a:off x="2126587" y="5207138"/>
              <a:ext cx="36748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A8D515-929A-465C-9ADF-EC84521BEBB7}"/>
                </a:ext>
              </a:extLst>
            </p:cNvPr>
            <p:cNvSpPr/>
            <p:nvPr/>
          </p:nvSpPr>
          <p:spPr>
            <a:xfrm>
              <a:off x="2123419" y="5432377"/>
              <a:ext cx="373820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A367261-8A02-48D7-9C1B-675F4683CAA2}"/>
                </a:ext>
              </a:extLst>
            </p:cNvPr>
            <p:cNvCxnSpPr/>
            <p:nvPr/>
          </p:nvCxnSpPr>
          <p:spPr>
            <a:xfrm>
              <a:off x="2242218" y="5505342"/>
              <a:ext cx="19482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20" name="Group 83">
            <a:extLst>
              <a:ext uri="{FF2B5EF4-FFF2-40B4-BE49-F238E27FC236}">
                <a16:creationId xmlns:a16="http://schemas.microsoft.com/office/drawing/2014/main" id="{1D2CF283-471D-4678-AFD7-AA3A492AF29F}"/>
              </a:ext>
            </a:extLst>
          </p:cNvPr>
          <p:cNvGrpSpPr>
            <a:grpSpLocks/>
          </p:cNvGrpSpPr>
          <p:nvPr/>
        </p:nvGrpSpPr>
        <p:grpSpPr bwMode="auto">
          <a:xfrm>
            <a:off x="7497763" y="4754563"/>
            <a:ext cx="381000" cy="595312"/>
            <a:chOff x="2119411" y="5207138"/>
            <a:chExt cx="381835" cy="5948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5903631-5264-4D86-9B2A-C2C250BF8AC1}"/>
                </a:ext>
              </a:extLst>
            </p:cNvPr>
            <p:cNvSpPr/>
            <p:nvPr/>
          </p:nvSpPr>
          <p:spPr>
            <a:xfrm>
              <a:off x="2125775" y="5207138"/>
              <a:ext cx="369107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FCECD54-55BB-45D9-9A60-D19E75B0977E}"/>
                </a:ext>
              </a:extLst>
            </p:cNvPr>
            <p:cNvSpPr/>
            <p:nvPr/>
          </p:nvSpPr>
          <p:spPr>
            <a:xfrm>
              <a:off x="2119411" y="5432377"/>
              <a:ext cx="381835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4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7149E87-6B4E-4B68-9CB6-92CC96077288}"/>
                </a:ext>
              </a:extLst>
            </p:cNvPr>
            <p:cNvCxnSpPr/>
            <p:nvPr/>
          </p:nvCxnSpPr>
          <p:spPr>
            <a:xfrm>
              <a:off x="2241916" y="5505342"/>
              <a:ext cx="1940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69" name="Rectangle 87">
            <a:extLst>
              <a:ext uri="{FF2B5EF4-FFF2-40B4-BE49-F238E27FC236}">
                <a16:creationId xmlns:a16="http://schemas.microsoft.com/office/drawing/2014/main" id="{F31DB54B-4442-42F4-BFBF-14C0FE6CB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063" y="4903788"/>
            <a:ext cx="63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altLang="en-US">
                <a:latin typeface="+mn-lt"/>
              </a:rPr>
              <a:t>0.4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/>
      <p:bldP spid="56" grpId="0"/>
      <p:bldP spid="57" grpId="0"/>
      <p:bldP spid="58" grpId="0"/>
      <p:bldP spid="59" grpId="0"/>
      <p:bldP spid="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312</TotalTime>
  <Words>633</Words>
  <Application>Microsoft Office PowerPoint</Application>
  <PresentationFormat>On-screen Show (4:3)</PresentationFormat>
  <Paragraphs>188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</vt:lpstr>
      <vt:lpstr>Sassoon Infant Rg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Maurice Stubbs</cp:lastModifiedBy>
  <cp:revision>42</cp:revision>
  <dcterms:created xsi:type="dcterms:W3CDTF">2018-01-31T14:41:47Z</dcterms:created>
  <dcterms:modified xsi:type="dcterms:W3CDTF">2020-03-07T11:34:16Z</dcterms:modified>
</cp:coreProperties>
</file>