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BC24"/>
    <a:srgbClr val="72D482"/>
    <a:srgbClr val="36B4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38" d="100"/>
          <a:sy n="38" d="100"/>
        </p:scale>
        <p:origin x="23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ED2D-02DF-4031-8518-D586614F3652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F74D6-FD02-4592-B210-DA3AB5E93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83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ED2D-02DF-4031-8518-D586614F3652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F74D6-FD02-4592-B210-DA3AB5E93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537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ED2D-02DF-4031-8518-D586614F3652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F74D6-FD02-4592-B210-DA3AB5E93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82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ED2D-02DF-4031-8518-D586614F3652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F74D6-FD02-4592-B210-DA3AB5E93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87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ED2D-02DF-4031-8518-D586614F3652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F74D6-FD02-4592-B210-DA3AB5E93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32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ED2D-02DF-4031-8518-D586614F3652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F74D6-FD02-4592-B210-DA3AB5E93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61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ED2D-02DF-4031-8518-D586614F3652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F74D6-FD02-4592-B210-DA3AB5E93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517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ED2D-02DF-4031-8518-D586614F3652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F74D6-FD02-4592-B210-DA3AB5E93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80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ED2D-02DF-4031-8518-D586614F3652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F74D6-FD02-4592-B210-DA3AB5E93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9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ED2D-02DF-4031-8518-D586614F3652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F74D6-FD02-4592-B210-DA3AB5E93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36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ED2D-02DF-4031-8518-D586614F3652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F74D6-FD02-4592-B210-DA3AB5E93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02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E3ED2D-02DF-4031-8518-D586614F3652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5F74D6-FD02-4592-B210-DA3AB5E93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33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5C3F887-7C53-BA76-FF14-D1D391B838FE}"/>
              </a:ext>
            </a:extLst>
          </p:cNvPr>
          <p:cNvSpPr/>
          <p:nvPr/>
        </p:nvSpPr>
        <p:spPr>
          <a:xfrm>
            <a:off x="189966" y="5579247"/>
            <a:ext cx="7170821" cy="4922913"/>
          </a:xfrm>
          <a:prstGeom prst="rect">
            <a:avLst/>
          </a:prstGeom>
          <a:solidFill>
            <a:srgbClr val="36B4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EBF7161-BB4C-4C6A-16F9-EE2D82D3B8CF}"/>
              </a:ext>
            </a:extLst>
          </p:cNvPr>
          <p:cNvSpPr/>
          <p:nvPr/>
        </p:nvSpPr>
        <p:spPr>
          <a:xfrm>
            <a:off x="203180" y="1233006"/>
            <a:ext cx="7170821" cy="4440238"/>
          </a:xfrm>
          <a:prstGeom prst="rect">
            <a:avLst/>
          </a:prstGeom>
          <a:solidFill>
            <a:srgbClr val="36B4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AF0575AF-332B-C1A4-CB86-71BBE333BE68}"/>
              </a:ext>
            </a:extLst>
          </p:cNvPr>
          <p:cNvSpPr/>
          <p:nvPr/>
        </p:nvSpPr>
        <p:spPr>
          <a:xfrm>
            <a:off x="827565" y="5677750"/>
            <a:ext cx="1139483" cy="236295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20745EBA-CDAC-9AE3-4B1F-25C7BCB73CA5}"/>
              </a:ext>
            </a:extLst>
          </p:cNvPr>
          <p:cNvSpPr/>
          <p:nvPr/>
        </p:nvSpPr>
        <p:spPr>
          <a:xfrm>
            <a:off x="850239" y="8668403"/>
            <a:ext cx="1139483" cy="1916277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FB420BDB-AC08-054F-5566-16ACEE46ED3E}"/>
              </a:ext>
            </a:extLst>
          </p:cNvPr>
          <p:cNvSpPr/>
          <p:nvPr/>
        </p:nvSpPr>
        <p:spPr>
          <a:xfrm>
            <a:off x="3250945" y="6127027"/>
            <a:ext cx="1139483" cy="2442071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row: Down 27">
            <a:extLst>
              <a:ext uri="{FF2B5EF4-FFF2-40B4-BE49-F238E27FC236}">
                <a16:creationId xmlns:a16="http://schemas.microsoft.com/office/drawing/2014/main" id="{372F376F-338A-3445-B7BC-701AF2624F8A}"/>
              </a:ext>
            </a:extLst>
          </p:cNvPr>
          <p:cNvSpPr/>
          <p:nvPr/>
        </p:nvSpPr>
        <p:spPr>
          <a:xfrm>
            <a:off x="900329" y="1635088"/>
            <a:ext cx="1139483" cy="3435378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CF04E-FBC8-12D5-CE39-181C0EDB0A40}"/>
              </a:ext>
            </a:extLst>
          </p:cNvPr>
          <p:cNvSpPr/>
          <p:nvPr/>
        </p:nvSpPr>
        <p:spPr>
          <a:xfrm>
            <a:off x="436096" y="1733981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Class Teacher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Face to face conversation before or after school or an organised meeting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947199-489C-3300-27DA-8DE0F317604E}"/>
              </a:ext>
            </a:extLst>
          </p:cNvPr>
          <p:cNvSpPr/>
          <p:nvPr/>
        </p:nvSpPr>
        <p:spPr>
          <a:xfrm>
            <a:off x="402635" y="2671953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Deputy Head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Mr Stanley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deputy@st-johns-pri.notts.sch.uk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8C0EAB-B1C8-0201-FACC-0579E5D2072E}"/>
              </a:ext>
            </a:extLst>
          </p:cNvPr>
          <p:cNvSpPr/>
          <p:nvPr/>
        </p:nvSpPr>
        <p:spPr>
          <a:xfrm>
            <a:off x="445408" y="3636253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Headteacher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Miss Ireland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office@st-johns-pri.notts.sch.uk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5073175-8F1E-E8DC-083E-1F1B6B690325}"/>
              </a:ext>
            </a:extLst>
          </p:cNvPr>
          <p:cNvSpPr/>
          <p:nvPr/>
        </p:nvSpPr>
        <p:spPr>
          <a:xfrm>
            <a:off x="2847130" y="9171958"/>
            <a:ext cx="2067951" cy="5097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TB Sports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tbsport.magicbooking.co.uk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info@tbsport.uk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22C9DDE-CC55-C43F-38E9-034F41B3CBC2}"/>
              </a:ext>
            </a:extLst>
          </p:cNvPr>
          <p:cNvSpPr txBox="1"/>
          <p:nvPr/>
        </p:nvSpPr>
        <p:spPr>
          <a:xfrm>
            <a:off x="1296886" y="189653"/>
            <a:ext cx="49658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ln>
                  <a:solidFill>
                    <a:srgbClr val="E2BC24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2248D05-B2E5-477D-B58B-058B1F3908B4}"/>
              </a:ext>
            </a:extLst>
          </p:cNvPr>
          <p:cNvSpPr txBox="1"/>
          <p:nvPr/>
        </p:nvSpPr>
        <p:spPr>
          <a:xfrm>
            <a:off x="2847130" y="8840601"/>
            <a:ext cx="18234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School Care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751FDBE-A1BD-D5F9-BD1A-86FA035CEA15}"/>
              </a:ext>
            </a:extLst>
          </p:cNvPr>
          <p:cNvSpPr txBox="1"/>
          <p:nvPr/>
        </p:nvSpPr>
        <p:spPr>
          <a:xfrm>
            <a:off x="508244" y="1315499"/>
            <a:ext cx="18234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Academic Concern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A5B2F36-0B0D-AC50-D78F-59004BDEC07E}"/>
              </a:ext>
            </a:extLst>
          </p:cNvPr>
          <p:cNvSpPr txBox="1"/>
          <p:nvPr/>
        </p:nvSpPr>
        <p:spPr>
          <a:xfrm>
            <a:off x="2801378" y="1315499"/>
            <a:ext cx="18234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Behaviour Concern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CDB67D7-BDBA-CB1D-2964-F089E3C14B06}"/>
              </a:ext>
            </a:extLst>
          </p:cNvPr>
          <p:cNvSpPr txBox="1"/>
          <p:nvPr/>
        </p:nvSpPr>
        <p:spPr>
          <a:xfrm>
            <a:off x="5211324" y="1315499"/>
            <a:ext cx="18234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SEND Concern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388FE0D-BE6C-9ECB-0351-26FAF19FB94A}"/>
              </a:ext>
            </a:extLst>
          </p:cNvPr>
          <p:cNvSpPr/>
          <p:nvPr/>
        </p:nvSpPr>
        <p:spPr>
          <a:xfrm>
            <a:off x="433667" y="5789080"/>
            <a:ext cx="2067951" cy="5097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Class Teacher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Face to face conversation before or after school or an organised meeting</a:t>
            </a:r>
          </a:p>
          <a:p>
            <a:pPr algn="ctr"/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232EFA9-EF74-D4B1-19DE-A5D4AF1F3540}"/>
              </a:ext>
            </a:extLst>
          </p:cNvPr>
          <p:cNvSpPr txBox="1"/>
          <p:nvPr/>
        </p:nvSpPr>
        <p:spPr>
          <a:xfrm>
            <a:off x="477033" y="5121785"/>
            <a:ext cx="1823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Safeguarding Concern</a:t>
            </a: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099F7C68-86C7-A68B-873E-50900A7B352A}"/>
              </a:ext>
            </a:extLst>
          </p:cNvPr>
          <p:cNvSpPr/>
          <p:nvPr/>
        </p:nvSpPr>
        <p:spPr>
          <a:xfrm>
            <a:off x="3218851" y="1635088"/>
            <a:ext cx="1139483" cy="3685466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D58B202-3C5C-72F0-F7E8-C0124B0315D0}"/>
              </a:ext>
            </a:extLst>
          </p:cNvPr>
          <p:cNvSpPr/>
          <p:nvPr/>
        </p:nvSpPr>
        <p:spPr>
          <a:xfrm>
            <a:off x="2745858" y="1781668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Class Teacher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Face to face conversation before or after school or an organised meeting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B046A2F-6C70-B081-35CC-EBC238E29858}"/>
              </a:ext>
            </a:extLst>
          </p:cNvPr>
          <p:cNvSpPr/>
          <p:nvPr/>
        </p:nvSpPr>
        <p:spPr>
          <a:xfrm>
            <a:off x="2726668" y="6141009"/>
            <a:ext cx="2067951" cy="5097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School Office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Email or collect a form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office@st-johns-pri.notts.sch.uk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ADB4116-891F-FE76-32BB-BC1BABC8A699}"/>
              </a:ext>
            </a:extLst>
          </p:cNvPr>
          <p:cNvSpPr txBox="1"/>
          <p:nvPr/>
        </p:nvSpPr>
        <p:spPr>
          <a:xfrm>
            <a:off x="2863639" y="5507056"/>
            <a:ext cx="1823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Attendance and Absence Request</a:t>
            </a:r>
          </a:p>
        </p:txBody>
      </p:sp>
      <p:sp>
        <p:nvSpPr>
          <p:cNvPr id="54" name="Arrow: Down 53">
            <a:extLst>
              <a:ext uri="{FF2B5EF4-FFF2-40B4-BE49-F238E27FC236}">
                <a16:creationId xmlns:a16="http://schemas.microsoft.com/office/drawing/2014/main" id="{5ADE4B39-221B-AB78-74BB-3DABEC60F5A6}"/>
              </a:ext>
            </a:extLst>
          </p:cNvPr>
          <p:cNvSpPr/>
          <p:nvPr/>
        </p:nvSpPr>
        <p:spPr>
          <a:xfrm>
            <a:off x="5533852" y="1635088"/>
            <a:ext cx="1139483" cy="4010174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4C74892-431B-77C3-D67A-AF0FF0161241}"/>
              </a:ext>
            </a:extLst>
          </p:cNvPr>
          <p:cNvSpPr/>
          <p:nvPr/>
        </p:nvSpPr>
        <p:spPr>
          <a:xfrm>
            <a:off x="5069619" y="1599920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Class Teacher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Face to face conversation before or after school or an organised meeting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542AC48-E6B5-6304-25F2-59256C108451}"/>
              </a:ext>
            </a:extLst>
          </p:cNvPr>
          <p:cNvSpPr/>
          <p:nvPr/>
        </p:nvSpPr>
        <p:spPr>
          <a:xfrm>
            <a:off x="5069619" y="2469772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SENDCo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Mrs Bloom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sendco@st-johns-pri.notts.sch.uk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779D4E7-22A7-6150-663C-314D9E668956}"/>
              </a:ext>
            </a:extLst>
          </p:cNvPr>
          <p:cNvSpPr/>
          <p:nvPr/>
        </p:nvSpPr>
        <p:spPr>
          <a:xfrm>
            <a:off x="354794" y="8591341"/>
            <a:ext cx="2067951" cy="5097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School Office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office@st-johns-pri.notts.sch.uk</a:t>
            </a:r>
          </a:p>
          <a:p>
            <a:pPr algn="ctr"/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95096F4-8843-6BAC-A9BE-0530316C92B2}"/>
              </a:ext>
            </a:extLst>
          </p:cNvPr>
          <p:cNvSpPr txBox="1"/>
          <p:nvPr/>
        </p:nvSpPr>
        <p:spPr>
          <a:xfrm>
            <a:off x="477033" y="8005843"/>
            <a:ext cx="1912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Trips, Payment Apps and Breakfast Club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4469B10-3CB5-5FC5-B4B0-5CB4E05FA128}"/>
              </a:ext>
            </a:extLst>
          </p:cNvPr>
          <p:cNvSpPr/>
          <p:nvPr/>
        </p:nvSpPr>
        <p:spPr>
          <a:xfrm>
            <a:off x="354510" y="9265279"/>
            <a:ext cx="2067951" cy="6120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Office Manager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Mrs Payne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office@st-johns-pri.notts.sch.uk</a:t>
            </a:r>
          </a:p>
          <a:p>
            <a:pPr algn="ctr"/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11D91D-C663-F66C-EF24-A85F138309EA}"/>
              </a:ext>
            </a:extLst>
          </p:cNvPr>
          <p:cNvSpPr/>
          <p:nvPr/>
        </p:nvSpPr>
        <p:spPr>
          <a:xfrm>
            <a:off x="2741402" y="2687015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Deputy Head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Mr Stanley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deputy@st-johns-pri.notts.sch.uk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A709136-4F77-E6BC-D769-200DF4E9E644}"/>
              </a:ext>
            </a:extLst>
          </p:cNvPr>
          <p:cNvSpPr/>
          <p:nvPr/>
        </p:nvSpPr>
        <p:spPr>
          <a:xfrm>
            <a:off x="2762386" y="3636253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Headteacher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Miss Ireland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office@st-johns-pri.notts.sch.uk</a:t>
            </a:r>
          </a:p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DEC9CF-C9A3-8CFE-95C7-17F72E8FC9A1}"/>
              </a:ext>
            </a:extLst>
          </p:cNvPr>
          <p:cNvSpPr/>
          <p:nvPr/>
        </p:nvSpPr>
        <p:spPr>
          <a:xfrm>
            <a:off x="5058380" y="3344313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Deputy Head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Mr Stanley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deputy@st-johns-pri.notts.sch.uk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97F530-939A-0B9D-4B41-91DCC2C0E0D0}"/>
              </a:ext>
            </a:extLst>
          </p:cNvPr>
          <p:cNvSpPr/>
          <p:nvPr/>
        </p:nvSpPr>
        <p:spPr>
          <a:xfrm>
            <a:off x="5058380" y="4214165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Headteacher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Miss Ireland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office@st-johns-pri.notts.sch.uk</a:t>
            </a:r>
          </a:p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DF55F3-AA9B-7373-A2B5-C54A9102414B}"/>
              </a:ext>
            </a:extLst>
          </p:cNvPr>
          <p:cNvSpPr/>
          <p:nvPr/>
        </p:nvSpPr>
        <p:spPr>
          <a:xfrm>
            <a:off x="2740168" y="6801036"/>
            <a:ext cx="2067951" cy="5097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Miss Beresford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flo@st-johns-pri.notts.sch.uk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5378547-3737-23C5-764A-4D6F68D78A76}"/>
              </a:ext>
            </a:extLst>
          </p:cNvPr>
          <p:cNvSpPr/>
          <p:nvPr/>
        </p:nvSpPr>
        <p:spPr>
          <a:xfrm>
            <a:off x="2734143" y="7440978"/>
            <a:ext cx="2067951" cy="5097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Miss Ireland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office@st-johns-pri.notts.sch.uk</a:t>
            </a:r>
          </a:p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CF7E8C1-630C-2680-DC89-883FD722BBD1}"/>
              </a:ext>
            </a:extLst>
          </p:cNvPr>
          <p:cNvSpPr/>
          <p:nvPr/>
        </p:nvSpPr>
        <p:spPr>
          <a:xfrm>
            <a:off x="367220" y="6399720"/>
            <a:ext cx="2067951" cy="10412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DSL’s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Miss Beresford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Miss Ireland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Mr Stanley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Main School Office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office@st-johns-pri.notts.sch.uk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766CA3D-AFCE-DAC6-CDAB-0FE890A941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53" y="165033"/>
            <a:ext cx="1123294" cy="9479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62CD74-C6BE-79B8-21C3-3C0A1648E3B6}"/>
              </a:ext>
            </a:extLst>
          </p:cNvPr>
          <p:cNvSpPr txBox="1"/>
          <p:nvPr/>
        </p:nvSpPr>
        <p:spPr>
          <a:xfrm>
            <a:off x="5156640" y="5811629"/>
            <a:ext cx="1823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Pupil Wellbeing Concern</a:t>
            </a:r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1FDFD48D-7B6C-F33E-A12D-40C28F97ADFC}"/>
              </a:ext>
            </a:extLst>
          </p:cNvPr>
          <p:cNvSpPr/>
          <p:nvPr/>
        </p:nvSpPr>
        <p:spPr>
          <a:xfrm>
            <a:off x="5514711" y="6406104"/>
            <a:ext cx="1139483" cy="4096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D82C545-7A11-FBA4-CB2E-DD4D51EAF917}"/>
              </a:ext>
            </a:extLst>
          </p:cNvPr>
          <p:cNvSpPr/>
          <p:nvPr/>
        </p:nvSpPr>
        <p:spPr>
          <a:xfrm>
            <a:off x="5058380" y="6510529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Class Teacher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Face to face conversation before or after school or an organised meeting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65DD16-A86A-47FC-EEA0-BDA428AC086B}"/>
              </a:ext>
            </a:extLst>
          </p:cNvPr>
          <p:cNvSpPr/>
          <p:nvPr/>
        </p:nvSpPr>
        <p:spPr>
          <a:xfrm>
            <a:off x="5089085" y="7496093"/>
            <a:ext cx="2067951" cy="5097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Miss Beresford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flo@st-johns-pri.notts.sch.uk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2214BA6-4753-657A-34F8-6697524B5852}"/>
              </a:ext>
            </a:extLst>
          </p:cNvPr>
          <p:cNvSpPr/>
          <p:nvPr/>
        </p:nvSpPr>
        <p:spPr>
          <a:xfrm>
            <a:off x="5058380" y="8189685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Deputy Head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Mr Stanley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deputy@st-johns-pri.notts.sch.uk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9AB4D7E-C5D2-EFD1-F333-019580DDF528}"/>
              </a:ext>
            </a:extLst>
          </p:cNvPr>
          <p:cNvSpPr/>
          <p:nvPr/>
        </p:nvSpPr>
        <p:spPr>
          <a:xfrm>
            <a:off x="5050476" y="9068107"/>
            <a:ext cx="2067951" cy="7174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Headteacher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Miss Ireland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office@st-johns-pri.notts.sch.uk</a:t>
            </a:r>
          </a:p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25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314</Words>
  <Application>Microsoft Office PowerPoint</Application>
  <PresentationFormat>Custom</PresentationFormat>
  <Paragraphs>73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>Archway Learning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Mrs T Bailey - MAT Staff</dc:creator>
  <cp:lastModifiedBy>Mrs H Payne - CSJ Staff</cp:lastModifiedBy>
  <cp:revision>6</cp:revision>
  <dcterms:created xsi:type="dcterms:W3CDTF">2026-04-27T08:53:39Z</dcterms:created>
  <dcterms:modified xsi:type="dcterms:W3CDTF">2026-06-25T14:48:56Z</dcterms:modified>
</cp:coreProperties>
</file>